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96"/>
  </p:notesMasterIdLst>
  <p:sldIdLst>
    <p:sldId id="256" r:id="rId5"/>
    <p:sldId id="261" r:id="rId6"/>
    <p:sldId id="263" r:id="rId7"/>
    <p:sldId id="294" r:id="rId8"/>
    <p:sldId id="298" r:id="rId9"/>
    <p:sldId id="305" r:id="rId10"/>
    <p:sldId id="307" r:id="rId11"/>
    <p:sldId id="308" r:id="rId12"/>
    <p:sldId id="309" r:id="rId13"/>
    <p:sldId id="304" r:id="rId14"/>
    <p:sldId id="306" r:id="rId15"/>
    <p:sldId id="259" r:id="rId16"/>
    <p:sldId id="293" r:id="rId17"/>
    <p:sldId id="272" r:id="rId18"/>
    <p:sldId id="267" r:id="rId19"/>
    <p:sldId id="299" r:id="rId20"/>
    <p:sldId id="416" r:id="rId21"/>
    <p:sldId id="313" r:id="rId22"/>
    <p:sldId id="295" r:id="rId23"/>
    <p:sldId id="269" r:id="rId24"/>
    <p:sldId id="275" r:id="rId25"/>
    <p:sldId id="310" r:id="rId26"/>
    <p:sldId id="311" r:id="rId27"/>
    <p:sldId id="324" r:id="rId28"/>
    <p:sldId id="325" r:id="rId29"/>
    <p:sldId id="328" r:id="rId30"/>
    <p:sldId id="327" r:id="rId31"/>
    <p:sldId id="413" r:id="rId32"/>
    <p:sldId id="326" r:id="rId33"/>
    <p:sldId id="415" r:id="rId34"/>
    <p:sldId id="332" r:id="rId35"/>
    <p:sldId id="318" r:id="rId36"/>
    <p:sldId id="329" r:id="rId37"/>
    <p:sldId id="330" r:id="rId38"/>
    <p:sldId id="331" r:id="rId39"/>
    <p:sldId id="423" r:id="rId40"/>
    <p:sldId id="276" r:id="rId41"/>
    <p:sldId id="312" r:id="rId42"/>
    <p:sldId id="396" r:id="rId43"/>
    <p:sldId id="387" r:id="rId44"/>
    <p:sldId id="338" r:id="rId45"/>
    <p:sldId id="337" r:id="rId46"/>
    <p:sldId id="379" r:id="rId47"/>
    <p:sldId id="349" r:id="rId48"/>
    <p:sldId id="419" r:id="rId49"/>
    <p:sldId id="422" r:id="rId50"/>
    <p:sldId id="315" r:id="rId51"/>
    <p:sldId id="316" r:id="rId52"/>
    <p:sldId id="317" r:id="rId53"/>
    <p:sldId id="320" r:id="rId54"/>
    <p:sldId id="380" r:id="rId55"/>
    <p:sldId id="354" r:id="rId56"/>
    <p:sldId id="363" r:id="rId57"/>
    <p:sldId id="365" r:id="rId58"/>
    <p:sldId id="367" r:id="rId59"/>
    <p:sldId id="370" r:id="rId60"/>
    <p:sldId id="381" r:id="rId61"/>
    <p:sldId id="377" r:id="rId62"/>
    <p:sldId id="378" r:id="rId63"/>
    <p:sldId id="420" r:id="rId64"/>
    <p:sldId id="382" r:id="rId65"/>
    <p:sldId id="383" r:id="rId66"/>
    <p:sldId id="391" r:id="rId67"/>
    <p:sldId id="421" r:id="rId68"/>
    <p:sldId id="393" r:id="rId69"/>
    <p:sldId id="392" r:id="rId70"/>
    <p:sldId id="322" r:id="rId71"/>
    <p:sldId id="394" r:id="rId72"/>
    <p:sldId id="430" r:id="rId73"/>
    <p:sldId id="401" r:id="rId74"/>
    <p:sldId id="432" r:id="rId75"/>
    <p:sldId id="397" r:id="rId76"/>
    <p:sldId id="400" r:id="rId77"/>
    <p:sldId id="395" r:id="rId78"/>
    <p:sldId id="398" r:id="rId79"/>
    <p:sldId id="399" r:id="rId80"/>
    <p:sldId id="402" r:id="rId81"/>
    <p:sldId id="425" r:id="rId82"/>
    <p:sldId id="426" r:id="rId83"/>
    <p:sldId id="404" r:id="rId84"/>
    <p:sldId id="427" r:id="rId85"/>
    <p:sldId id="408" r:id="rId86"/>
    <p:sldId id="409" r:id="rId87"/>
    <p:sldId id="410" r:id="rId88"/>
    <p:sldId id="411" r:id="rId89"/>
    <p:sldId id="412" r:id="rId90"/>
    <p:sldId id="428" r:id="rId91"/>
    <p:sldId id="429" r:id="rId92"/>
    <p:sldId id="431" r:id="rId93"/>
    <p:sldId id="424" r:id="rId94"/>
    <p:sldId id="278" r:id="rId95"/>
  </p:sldIdLst>
  <p:sldSz cx="18288000" cy="10287000"/>
  <p:notesSz cx="6858000" cy="9144000"/>
  <p:embeddedFontLst>
    <p:embeddedFont>
      <p:font typeface="Baguet Script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Playfair Display" pitchFamily="2" charset="77"/>
      <p:regular r:id="rId103"/>
      <p:bold r:id="rId104"/>
      <p:italic r:id="rId105"/>
      <p:boldItalic r:id="rId106"/>
    </p:embeddedFont>
    <p:embeddedFont>
      <p:font typeface="Playfair Display Black" pitchFamily="2" charset="77"/>
      <p:bold r:id="rId107"/>
      <p:italic r:id="rId108"/>
      <p:boldItalic r:id="rId109"/>
    </p:embeddedFont>
    <p:embeddedFont>
      <p:font typeface="Tahoma" panose="020B0604030504040204" pitchFamily="34" charset="0"/>
      <p:regular r:id="rId110"/>
      <p:bold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02E3ED-A616-49FC-A663-B458748B6CBC}">
          <p14:sldIdLst>
            <p14:sldId id="256"/>
            <p14:sldId id="261"/>
            <p14:sldId id="263"/>
            <p14:sldId id="294"/>
            <p14:sldId id="298"/>
            <p14:sldId id="305"/>
            <p14:sldId id="307"/>
            <p14:sldId id="308"/>
            <p14:sldId id="309"/>
            <p14:sldId id="304"/>
            <p14:sldId id="306"/>
            <p14:sldId id="259"/>
            <p14:sldId id="293"/>
            <p14:sldId id="272"/>
            <p14:sldId id="267"/>
            <p14:sldId id="299"/>
            <p14:sldId id="416"/>
            <p14:sldId id="313"/>
            <p14:sldId id="295"/>
            <p14:sldId id="269"/>
            <p14:sldId id="275"/>
            <p14:sldId id="310"/>
            <p14:sldId id="311"/>
            <p14:sldId id="324"/>
            <p14:sldId id="325"/>
            <p14:sldId id="328"/>
            <p14:sldId id="327"/>
            <p14:sldId id="413"/>
            <p14:sldId id="326"/>
            <p14:sldId id="415"/>
            <p14:sldId id="332"/>
            <p14:sldId id="318"/>
            <p14:sldId id="329"/>
            <p14:sldId id="330"/>
            <p14:sldId id="331"/>
            <p14:sldId id="423"/>
            <p14:sldId id="276"/>
            <p14:sldId id="312"/>
            <p14:sldId id="396"/>
          </p14:sldIdLst>
        </p14:section>
        <p14:section name="Boyer-Moore Visualization" id="{783CF749-A3B1-4617-B1D6-DF8D810DB90A}">
          <p14:sldIdLst>
            <p14:sldId id="387"/>
            <p14:sldId id="338"/>
            <p14:sldId id="337"/>
            <p14:sldId id="379"/>
            <p14:sldId id="349"/>
            <p14:sldId id="419"/>
            <p14:sldId id="422"/>
            <p14:sldId id="315"/>
            <p14:sldId id="316"/>
            <p14:sldId id="317"/>
            <p14:sldId id="320"/>
          </p14:sldIdLst>
        </p14:section>
        <p14:section name="Rabin-Karp Visualization" id="{84C6B68E-0041-47F6-BE58-240DB33A80DF}">
          <p14:sldIdLst>
            <p14:sldId id="380"/>
            <p14:sldId id="354"/>
            <p14:sldId id="363"/>
            <p14:sldId id="365"/>
            <p14:sldId id="367"/>
            <p14:sldId id="370"/>
            <p14:sldId id="381"/>
            <p14:sldId id="377"/>
            <p14:sldId id="378"/>
            <p14:sldId id="420"/>
            <p14:sldId id="382"/>
            <p14:sldId id="383"/>
            <p14:sldId id="391"/>
            <p14:sldId id="421"/>
            <p14:sldId id="393"/>
            <p14:sldId id="392"/>
            <p14:sldId id="322"/>
            <p14:sldId id="394"/>
            <p14:sldId id="430"/>
            <p14:sldId id="401"/>
            <p14:sldId id="432"/>
            <p14:sldId id="397"/>
            <p14:sldId id="400"/>
            <p14:sldId id="395"/>
            <p14:sldId id="398"/>
            <p14:sldId id="399"/>
            <p14:sldId id="402"/>
            <p14:sldId id="425"/>
            <p14:sldId id="426"/>
            <p14:sldId id="404"/>
            <p14:sldId id="427"/>
            <p14:sldId id="408"/>
            <p14:sldId id="409"/>
            <p14:sldId id="410"/>
            <p14:sldId id="411"/>
            <p14:sldId id="412"/>
            <p14:sldId id="428"/>
            <p14:sldId id="429"/>
            <p14:sldId id="431"/>
            <p14:sldId id="424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3D20"/>
    <a:srgbClr val="4DA1AA"/>
    <a:srgbClr val="FEEBDA"/>
    <a:srgbClr val="FFA4A4"/>
    <a:srgbClr val="F2F2F2"/>
    <a:srgbClr val="D9D9D9"/>
    <a:srgbClr val="D2CCC6"/>
    <a:srgbClr val="F4F4F4"/>
    <a:srgbClr val="FF9300"/>
    <a:srgbClr val="0A1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FB154-C57C-44D3-B9DF-903605BFC524}" v="5125" dt="2023-03-22T16:15:47.249"/>
    <p1510:client id="{C1C44343-A943-EA42-9B99-FC6DC04E45EC}" v="4737" dt="2023-03-22T17:52:31.791"/>
  </p1510:revLst>
</p1510:revInfo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4"/>
    <p:restoredTop sz="84471"/>
  </p:normalViewPr>
  <p:slideViewPr>
    <p:cSldViewPr snapToGrid="0">
      <p:cViewPr>
        <p:scale>
          <a:sx n="54" d="100"/>
          <a:sy n="54" d="100"/>
        </p:scale>
        <p:origin x="1760" y="1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11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6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0.fntdata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3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4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Total cost: M*(N-M+1)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Such degenerate strings are not likely to appear in English text, but they may well occur in other applications (for example, in binary texts), so we seek better algorithms.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Brute-force search is easy to implement and works well in typical cases </a:t>
            </a:r>
            <a:br>
              <a:rPr lang="en-US" sz="3200" dirty="0"/>
            </a:b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67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15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Thiếu phần chi phí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50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5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cho</a:t>
            </a:r>
            <a:r>
              <a:rPr lang="en-US"/>
              <a:t> KMP</a:t>
            </a:r>
            <a:endParaRPr lang="en-VN"/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7708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  <a:sym typeface="Wingdings" panose="05000000000000000000" pitchFamily="2" charset="2"/>
              </a:rPr>
              <a:t>- We first detect the mismatch at position 5, but we had better restart at position 3 to continue the search. Otherwise, we would miss the match</a:t>
            </a: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  <a:sym typeface="Wingdings" panose="05000000000000000000" pitchFamily="2" charset="2"/>
              </a:rPr>
              <a:t> Fully skipping past all the matched characters when detecting a mismatch will not work when the pattern could match itself at any position overlapping the point of the mismatch.</a:t>
            </a:r>
            <a:endParaRPr lang="en-US" altLang="en-US" sz="1100">
              <a:solidFill>
                <a:srgbClr val="40458C"/>
              </a:solidFill>
              <a:latin typeface="Tahom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5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5685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B5A5C-1D3E-8C41-BA6E-E7A75A0CCE75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8075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buClr>
                <a:srgbClr val="6F89F7"/>
              </a:buClr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In KMP substring search:</a:t>
            </a: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	+) We never backup the text pointer </a:t>
            </a:r>
            <a:r>
              <a:rPr lang="en-US" altLang="en-US" sz="1100" err="1">
                <a:solidFill>
                  <a:srgbClr val="40458C"/>
                </a:solidFill>
                <a:latin typeface="Tahoma"/>
              </a:rPr>
              <a:t>i</a:t>
            </a:r>
            <a:endParaRPr lang="en-US" altLang="en-US" sz="1100">
              <a:solidFill>
                <a:srgbClr val="40458C"/>
              </a:solidFill>
              <a:latin typeface="Tahoma"/>
            </a:endParaRP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	+) Use an array </a:t>
            </a:r>
            <a:r>
              <a:rPr lang="en-US" altLang="en-US" sz="1100" err="1">
                <a:solidFill>
                  <a:srgbClr val="40458C"/>
                </a:solidFill>
                <a:latin typeface="Tahoma"/>
              </a:rPr>
              <a:t>dfa</a:t>
            </a:r>
            <a:r>
              <a:rPr lang="en-US" altLang="en-US" sz="1100">
                <a:solidFill>
                  <a:srgbClr val="40458C"/>
                </a:solidFill>
                <a:latin typeface="Tahoma"/>
              </a:rPr>
              <a:t>[][] to record how far to back up the pattern pointer j when a mismatch is detected.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53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buClr>
                <a:srgbClr val="6F89F7"/>
              </a:buClr>
            </a:pPr>
            <a:r>
              <a:rPr lang="en-US" altLang="en-US" sz="1100" dirty="0">
                <a:solidFill>
                  <a:srgbClr val="40458C"/>
                </a:solidFill>
                <a:latin typeface="Tahoma"/>
              </a:rPr>
              <a:t>In KMP substring search:</a:t>
            </a: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 dirty="0">
                <a:solidFill>
                  <a:srgbClr val="40458C"/>
                </a:solidFill>
                <a:latin typeface="Tahoma"/>
              </a:rPr>
              <a:t>	+) We never backup the text pointer </a:t>
            </a:r>
            <a:r>
              <a:rPr lang="en-US" altLang="en-US" sz="1100" dirty="0" err="1">
                <a:solidFill>
                  <a:srgbClr val="40458C"/>
                </a:solidFill>
                <a:latin typeface="Tahoma"/>
              </a:rPr>
              <a:t>i</a:t>
            </a:r>
            <a:endParaRPr lang="en-US" altLang="en-US" sz="1100" dirty="0">
              <a:solidFill>
                <a:srgbClr val="40458C"/>
              </a:solidFill>
              <a:latin typeface="Tahoma"/>
            </a:endParaRP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 dirty="0">
                <a:solidFill>
                  <a:srgbClr val="40458C"/>
                </a:solidFill>
                <a:latin typeface="Tahoma"/>
              </a:rPr>
              <a:t>	+) Use an array </a:t>
            </a:r>
            <a:r>
              <a:rPr lang="en-US" altLang="en-US" sz="1100" dirty="0" err="1">
                <a:solidFill>
                  <a:srgbClr val="40458C"/>
                </a:solidFill>
                <a:latin typeface="Tahoma"/>
              </a:rPr>
              <a:t>dfa</a:t>
            </a:r>
            <a:r>
              <a:rPr lang="en-US" altLang="en-US" sz="1100" dirty="0">
                <a:solidFill>
                  <a:srgbClr val="40458C"/>
                </a:solidFill>
                <a:latin typeface="Tahoma"/>
              </a:rPr>
              <a:t>[][] to record how far to back up the pattern pointer j when a mismatch is detected.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42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33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442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659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288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174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Does the same job as the brute-force method, but it runs faster for patterns that are self-repetitive.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 and space for pre-processing stage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Limited use: KMP algo is most effective for searching for a single pattern string in a text string, may not be a best choice for more complex string matching task, doesn’t work so well as the size of the alphabets increases (by which more chances of mismatch occurs).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More convenient for use on an input stream of undetermined length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Bc</a:t>
            </a:r>
            <a:r>
              <a:rPr lang="en-US" dirty="0"/>
              <a:t> few applications involve searching for highly self-repetitive patterns in highly self-repetitive text. Still, the method works well on binary text.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Knuth-Morris-Pratt is guaranteed linear-time with no backup in the input</a:t>
            </a:r>
            <a:r>
              <a:rPr lang="en-U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Knuth-Morris-Pratt and Boyer-Moore use extra space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300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Thiếu dẫn đầu, chi phí, </a:t>
            </a:r>
            <a:endParaRPr dirty="0"/>
          </a:p>
        </p:txBody>
      </p:sp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02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When backup in the text string is not a problem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941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1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70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192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Vũ Sửa Slide 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371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we use an array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right[]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that gives, for each character in the alphabet, the index of its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rightmost occurrence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in the pattern (or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-1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if the character is not in the pattern)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n-US"/>
            </a:br>
            <a:endParaRPr lang="en-US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41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we use an array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right[]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that gives, for each character in the alphabet, the index of its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rightmost occurrence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in the pattern (or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-1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if the character is not in the pattern)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503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Boyer-Moore is sublinear (by a factor of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M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) in typical situations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613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987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40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620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241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369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Vũ 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233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82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11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738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290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27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636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 Rabin and Karp showed that it is easy to compute hash functions for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M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-character substrings in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constant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time (after some preprocessing), which leads to a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linear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-time substring search in practical situations.</a:t>
            </a:r>
            <a:r>
              <a:rPr lang="en-US"/>
              <a:t> </a:t>
            </a:r>
            <a:br>
              <a:rPr lang="en-US"/>
            </a:br>
            <a:r>
              <a:rPr lang="en-US"/>
              <a:t>-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With five-digit values, we could just do all the necessary calculations with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int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values, but what do we do when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M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is 100 or 1,000?</a:t>
            </a:r>
            <a:r>
              <a:rPr lang="en-US"/>
              <a:t> </a:t>
            </a:r>
            <a:br>
              <a:rPr lang="en-US"/>
            </a:br>
            <a:r>
              <a:rPr lang="en-US"/>
              <a:t>-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 same method (Horner’s) can work for computing the hash functions in the text, but the cost for the substring search would be a multiplication, addition, and remainder calculation for each text character, for a total of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NM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operations in the worst case, no improvement over the brute-force method.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283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456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    Instead, we make the hash table “size”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Q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as large as we wish, since we are not actually building a hash table, just testing for a collision with one key, our pattern.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 Monte Carlo version of Rabin-Karp substring search is linear-time and extremely likely to be correct, and the Las Vegas version of Rabin-Karp substring search is correct and extremely likely to be linear-time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Theoretically, a text position could lead to a hash collision and not a substring match, but in practice it can be relied upon to find a match.</a:t>
            </a:r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3660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Hiện từng dòng theo thứ tự sau mỗi lần click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304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701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Pro-Regular"/>
              </a:rPr>
              <a:t>Rabin-Karp substring search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is known as a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fingerprint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search because it uses a small amount of information to represent a (potentially very large) pattern. Then it looks for this fingerprint (the hash value) in the text. The algorithm is efficient because the fingerprints can be efficiently computed and compared.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err="1">
                <a:solidFill>
                  <a:srgbClr val="242021"/>
                </a:solidFill>
                <a:effectLst/>
                <a:latin typeface="Minion-Regular"/>
              </a:rPr>
              <a:t>RabinKarp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 is linear.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Rabin-Karp has a relatively long inner loop (several arithmetic operations, as opposed to character compares in the other methods)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Maybe hashing allows for faster comparisons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60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454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9006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8782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74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6427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7024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5243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7424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0043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9388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59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448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917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68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803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064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0757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17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8249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8191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44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839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5132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978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25068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2880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1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rs@cs.princeton.edu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500747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8"/>
              </a:lnSpc>
            </a:pPr>
            <a:r>
              <a:rPr lang="en-US" sz="12000">
                <a:solidFill>
                  <a:srgbClr val="0B1320"/>
                </a:solidFill>
                <a:latin typeface="Playfair Display Black"/>
              </a:rPr>
              <a:t>Pattern Matching</a:t>
            </a:r>
          </a:p>
          <a:p>
            <a:pPr>
              <a:lnSpc>
                <a:spcPct val="119998"/>
              </a:lnSpc>
            </a:pPr>
            <a:r>
              <a:rPr lang="en-US" sz="8000">
                <a:solidFill>
                  <a:srgbClr val="0B1320"/>
                </a:solidFill>
                <a:latin typeface="Playfair Display Black"/>
              </a:rPr>
              <a:t>(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Đối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 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sánh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 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mẫu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)</a:t>
            </a:r>
            <a:endParaRPr lang="en-US" sz="800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nter image description here">
            <a:extLst>
              <a:ext uri="{FF2B5EF4-FFF2-40B4-BE49-F238E27FC236}">
                <a16:creationId xmlns:a16="http://schemas.microsoft.com/office/drawing/2014/main" id="{85F6343D-B156-CA44-83AB-3580C34B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024" y="5527173"/>
            <a:ext cx="7721748" cy="401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usic recognition - frequency">
            <a:extLst>
              <a:ext uri="{FF2B5EF4-FFF2-40B4-BE49-F238E27FC236}">
                <a16:creationId xmlns:a16="http://schemas.microsoft.com/office/drawing/2014/main" id="{1F19D67C-46D5-1510-A31C-7CC54614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4" y="5716262"/>
            <a:ext cx="8008048" cy="39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ampling and signal">
            <a:extLst>
              <a:ext uri="{FF2B5EF4-FFF2-40B4-BE49-F238E27FC236}">
                <a16:creationId xmlns:a16="http://schemas.microsoft.com/office/drawing/2014/main" id="{750C1228-93B1-463D-B734-421F53BB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580" y="2121829"/>
            <a:ext cx="8092966" cy="29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hazam music recognition algorithm abstract illustration">
            <a:extLst>
              <a:ext uri="{FF2B5EF4-FFF2-40B4-BE49-F238E27FC236}">
                <a16:creationId xmlns:a16="http://schemas.microsoft.com/office/drawing/2014/main" id="{E7ED6AAC-5DAB-B659-489F-00F7CC71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68" y="1743146"/>
            <a:ext cx="6498454" cy="340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id="{B9D448EC-1468-82EB-5282-33F5DE25584D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oogle Shape;178;p15">
            <a:extLst>
              <a:ext uri="{FF2B5EF4-FFF2-40B4-BE49-F238E27FC236}">
                <a16:creationId xmlns:a16="http://schemas.microsoft.com/office/drawing/2014/main" id="{26C12424-8B7F-A86B-4013-476E0CEDAB90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20" name="Google Shape;179;p15">
              <a:extLst>
                <a:ext uri="{FF2B5EF4-FFF2-40B4-BE49-F238E27FC236}">
                  <a16:creationId xmlns:a16="http://schemas.microsoft.com/office/drawing/2014/main" id="{4326421A-0DB3-BEAB-9D3C-78E6FAD73D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0;p15">
              <a:extLst>
                <a:ext uri="{FF2B5EF4-FFF2-40B4-BE49-F238E27FC236}">
                  <a16:creationId xmlns:a16="http://schemas.microsoft.com/office/drawing/2014/main" id="{F1543083-F42C-E522-515B-A1982E7D747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81;p15">
            <a:extLst>
              <a:ext uri="{FF2B5EF4-FFF2-40B4-BE49-F238E27FC236}">
                <a16:creationId xmlns:a16="http://schemas.microsoft.com/office/drawing/2014/main" id="{30ECD482-B2FD-28DC-0550-1702C8A5A6AA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3" name="Google Shape;182;p15">
              <a:extLst>
                <a:ext uri="{FF2B5EF4-FFF2-40B4-BE49-F238E27FC236}">
                  <a16:creationId xmlns:a16="http://schemas.microsoft.com/office/drawing/2014/main" id="{64A60FA6-388F-23F6-2C4D-A4AC424F2B0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83;p15">
              <a:extLst>
                <a:ext uri="{FF2B5EF4-FFF2-40B4-BE49-F238E27FC236}">
                  <a16:creationId xmlns:a16="http://schemas.microsoft.com/office/drawing/2014/main" id="{1AB60EFB-44EC-C18C-BBB4-D7E95006234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84;p15">
            <a:extLst>
              <a:ext uri="{FF2B5EF4-FFF2-40B4-BE49-F238E27FC236}">
                <a16:creationId xmlns:a16="http://schemas.microsoft.com/office/drawing/2014/main" id="{EA3A37D9-D89B-E45D-397F-07876917FCC6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6" name="Google Shape;185;p15">
              <a:extLst>
                <a:ext uri="{FF2B5EF4-FFF2-40B4-BE49-F238E27FC236}">
                  <a16:creationId xmlns:a16="http://schemas.microsoft.com/office/drawing/2014/main" id="{6B53DD0A-A0D6-53C5-5A60-5F8D7E5C410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86;p15">
              <a:extLst>
                <a:ext uri="{FF2B5EF4-FFF2-40B4-BE49-F238E27FC236}">
                  <a16:creationId xmlns:a16="http://schemas.microsoft.com/office/drawing/2014/main" id="{AA05DE92-507B-9DE5-566A-3793A5AEBC9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152;p15">
            <a:extLst>
              <a:ext uri="{FF2B5EF4-FFF2-40B4-BE49-F238E27FC236}">
                <a16:creationId xmlns:a16="http://schemas.microsoft.com/office/drawing/2014/main" id="{2C16FF46-1FD9-D9DC-BE7D-19BECDA52B02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92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Picture 2" descr="Pattern Matching in Design and Verification">
            <a:extLst>
              <a:ext uri="{FF2B5EF4-FFF2-40B4-BE49-F238E27FC236}">
                <a16:creationId xmlns:a16="http://schemas.microsoft.com/office/drawing/2014/main" id="{0A44E73E-A9CE-CBD4-5B5B-2462DF27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8" y="5754101"/>
            <a:ext cx="8507526" cy="39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3_Edit-pattern">
            <a:extLst>
              <a:ext uri="{FF2B5EF4-FFF2-40B4-BE49-F238E27FC236}">
                <a16:creationId xmlns:a16="http://schemas.microsoft.com/office/drawing/2014/main" id="{AF74F43F-A7CB-5C01-A113-7F6B64E7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542501"/>
            <a:ext cx="4191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ig2_PMplusAW">
            <a:extLst>
              <a:ext uri="{FF2B5EF4-FFF2-40B4-BE49-F238E27FC236}">
                <a16:creationId xmlns:a16="http://schemas.microsoft.com/office/drawing/2014/main" id="{B3A6D540-6AA4-CA3B-AA75-35F84CDC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5" y="3104363"/>
            <a:ext cx="8004763" cy="47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/>
          <p:nvPr/>
        </p:nvSpPr>
        <p:spPr>
          <a:xfrm>
            <a:off x="689922" y="410774"/>
            <a:ext cx="1433703" cy="144013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4DA1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4A5171-4786-46F3-5DF0-782741D5F730}"/>
              </a:ext>
            </a:extLst>
          </p:cNvPr>
          <p:cNvGrpSpPr/>
          <p:nvPr/>
        </p:nvGrpSpPr>
        <p:grpSpPr>
          <a:xfrm>
            <a:off x="2297622" y="553624"/>
            <a:ext cx="5052315" cy="1154430"/>
            <a:chOff x="2297622" y="553624"/>
            <a:chExt cx="5052315" cy="1154430"/>
          </a:xfrm>
        </p:grpSpPr>
        <p:sp>
          <p:nvSpPr>
            <p:cNvPr id="192" name="Google Shape;192;p16"/>
            <p:cNvSpPr/>
            <p:nvPr/>
          </p:nvSpPr>
          <p:spPr>
            <a:xfrm>
              <a:off x="2297622" y="553624"/>
              <a:ext cx="5052315" cy="1154430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Google Shape;160;p15">
              <a:extLst>
                <a:ext uri="{FF2B5EF4-FFF2-40B4-BE49-F238E27FC236}">
                  <a16:creationId xmlns:a16="http://schemas.microsoft.com/office/drawing/2014/main" id="{AF7A1C3D-01C0-F780-9E71-C7B8F1C80CBF}"/>
                </a:ext>
              </a:extLst>
            </p:cNvPr>
            <p:cNvSpPr txBox="1"/>
            <p:nvPr/>
          </p:nvSpPr>
          <p:spPr>
            <a:xfrm>
              <a:off x="2988991" y="762867"/>
              <a:ext cx="3624873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500" b="0" i="0" u="none" strike="noStrike" kern="0" cap="none" spc="0" normalizeH="0" baseline="0" noProof="0">
                  <a:ln>
                    <a:noFill/>
                  </a:ln>
                  <a:solidFill>
                    <a:srgbClr val="F3F6FA"/>
                  </a:solidFill>
                  <a:effectLst/>
                  <a:uLnTx/>
                  <a:uFillTx/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 Short History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159;p15">
            <a:extLst>
              <a:ext uri="{FF2B5EF4-FFF2-40B4-BE49-F238E27FC236}">
                <a16:creationId xmlns:a16="http://schemas.microsoft.com/office/drawing/2014/main" id="{EC078052-8A83-7221-131F-D4C513E251C8}"/>
              </a:ext>
            </a:extLst>
          </p:cNvPr>
          <p:cNvSpPr txBox="1"/>
          <p:nvPr/>
        </p:nvSpPr>
        <p:spPr>
          <a:xfrm>
            <a:off x="-173205" y="2515614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Brute Force (Naive) algorithm – early 20</a:t>
            </a:r>
            <a:r>
              <a:rPr lang="en-US" sz="2500" b="0" i="0" u="none" strike="noStrike" cap="none" baseline="300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th</a:t>
            </a: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century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8" name="Google Shape;159;p15">
            <a:extLst>
              <a:ext uri="{FF2B5EF4-FFF2-40B4-BE49-F238E27FC236}">
                <a16:creationId xmlns:a16="http://schemas.microsoft.com/office/drawing/2014/main" id="{0DBB054F-BF38-AB32-58D1-F33E513A60E7}"/>
              </a:ext>
            </a:extLst>
          </p:cNvPr>
          <p:cNvSpPr txBox="1"/>
          <p:nvPr/>
        </p:nvSpPr>
        <p:spPr>
          <a:xfrm>
            <a:off x="9859001" y="3477420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Knuth-Morris-Pratt</a:t>
            </a: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algorithm – publish in 1976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9" name="Google Shape;159;p15">
            <a:extLst>
              <a:ext uri="{FF2B5EF4-FFF2-40B4-BE49-F238E27FC236}">
                <a16:creationId xmlns:a16="http://schemas.microsoft.com/office/drawing/2014/main" id="{3414B15F-1E18-88B5-9E97-FC32FB6D19BD}"/>
              </a:ext>
            </a:extLst>
          </p:cNvPr>
          <p:cNvSpPr txBox="1"/>
          <p:nvPr/>
        </p:nvSpPr>
        <p:spPr>
          <a:xfrm>
            <a:off x="2655539" y="4366534"/>
            <a:ext cx="5259052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Boyer-Moore algorithm – 1977 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91BFBF11-C2E9-6F91-D665-53D018935CDE}"/>
              </a:ext>
            </a:extLst>
          </p:cNvPr>
          <p:cNvSpPr txBox="1"/>
          <p:nvPr/>
        </p:nvSpPr>
        <p:spPr>
          <a:xfrm>
            <a:off x="199675" y="6773173"/>
            <a:ext cx="7718158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Rabin-Karp fingerprint search algorithm – 1980 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1" name="Google Shape;159;p15">
            <a:extLst>
              <a:ext uri="{FF2B5EF4-FFF2-40B4-BE49-F238E27FC236}">
                <a16:creationId xmlns:a16="http://schemas.microsoft.com/office/drawing/2014/main" id="{6FF21A41-D698-0D66-2BCB-424126E3E0D9}"/>
              </a:ext>
            </a:extLst>
          </p:cNvPr>
          <p:cNvSpPr txBox="1"/>
          <p:nvPr/>
        </p:nvSpPr>
        <p:spPr>
          <a:xfrm>
            <a:off x="9859001" y="5713990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 err="1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Aho-Corasick</a:t>
            </a: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algorithm (1975)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2" name="Google Shape;159;p15">
            <a:extLst>
              <a:ext uri="{FF2B5EF4-FFF2-40B4-BE49-F238E27FC236}">
                <a16:creationId xmlns:a16="http://schemas.microsoft.com/office/drawing/2014/main" id="{CF3DE122-B000-3B41-BC5F-90BD83443DD4}"/>
              </a:ext>
            </a:extLst>
          </p:cNvPr>
          <p:cNvSpPr txBox="1"/>
          <p:nvPr/>
        </p:nvSpPr>
        <p:spPr>
          <a:xfrm>
            <a:off x="9859001" y="7908994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Wu-Manber algorithm (1992)</a:t>
            </a:r>
            <a:endParaRPr sz="2500">
              <a:latin typeface="Playfair Display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9EFC8-39C2-F095-B0A6-4758195DD0C9}"/>
              </a:ext>
            </a:extLst>
          </p:cNvPr>
          <p:cNvGrpSpPr/>
          <p:nvPr/>
        </p:nvGrpSpPr>
        <p:grpSpPr>
          <a:xfrm>
            <a:off x="8215181" y="1850904"/>
            <a:ext cx="1643820" cy="7899175"/>
            <a:chOff x="8215181" y="1850904"/>
            <a:chExt cx="1643820" cy="789917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9E739E-1646-CE50-3CCD-8CC777A59DC8}"/>
                </a:ext>
              </a:extLst>
            </p:cNvPr>
            <p:cNvCxnSpPr>
              <a:cxnSpLocks/>
            </p:cNvCxnSpPr>
            <p:nvPr/>
          </p:nvCxnSpPr>
          <p:spPr>
            <a:xfrm>
              <a:off x="9152826" y="1850904"/>
              <a:ext cx="0" cy="789917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3904B6-C511-546C-6A76-4184D1FC2C6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144000" y="3746629"/>
              <a:ext cx="715001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A37D0E-02D6-57AC-5CBB-DF192ED9D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821" y="4651153"/>
              <a:ext cx="883004" cy="12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A5CF-F2A1-9251-3887-BA74A3F57503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152826" y="5983199"/>
              <a:ext cx="706175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A8E1F-A525-6CAB-5357-C89A2F7DF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821" y="7042381"/>
              <a:ext cx="865354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872E37B-7878-3670-BF35-CAE74278129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152826" y="8178203"/>
              <a:ext cx="706175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48E714-4802-4093-B72F-C968514E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5181" y="2834724"/>
              <a:ext cx="93764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23">
            <a:extLst>
              <a:ext uri="{FF2B5EF4-FFF2-40B4-BE49-F238E27FC236}">
                <a16:creationId xmlns:a16="http://schemas.microsoft.com/office/drawing/2014/main" id="{A302A6FC-03FE-0D88-D089-4BA7247557A1}"/>
              </a:ext>
            </a:extLst>
          </p:cNvPr>
          <p:cNvSpPr txBox="1"/>
          <p:nvPr/>
        </p:nvSpPr>
        <p:spPr>
          <a:xfrm>
            <a:off x="1331507" y="628502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C466-9DF0-CFF3-54AA-E9B1066BBB79}"/>
              </a:ext>
            </a:extLst>
          </p:cNvPr>
          <p:cNvSpPr txBox="1"/>
          <p:nvPr/>
        </p:nvSpPr>
        <p:spPr>
          <a:xfrm>
            <a:off x="5844988" y="-835206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effectLst/>
                <a:latin typeface="-apple-system"/>
              </a:rPr>
              <a:t>Substring Search Algorithms</a:t>
            </a:r>
          </a:p>
        </p:txBody>
      </p:sp>
      <p:sp>
        <p:nvSpPr>
          <p:cNvPr id="7" name="Google Shape;412;p22">
            <a:extLst>
              <a:ext uri="{FF2B5EF4-FFF2-40B4-BE49-F238E27FC236}">
                <a16:creationId xmlns:a16="http://schemas.microsoft.com/office/drawing/2014/main" id="{28CD6C2F-1A16-A994-AABD-FED10439F5B8}"/>
              </a:ext>
            </a:extLst>
          </p:cNvPr>
          <p:cNvSpPr txBox="1"/>
          <p:nvPr/>
        </p:nvSpPr>
        <p:spPr>
          <a:xfrm>
            <a:off x="5844988" y="1491182"/>
            <a:ext cx="1217407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Substring Search Algorithms</a:t>
            </a:r>
            <a:endParaRPr sz="6000"/>
          </a:p>
        </p:txBody>
      </p:sp>
      <p:sp>
        <p:nvSpPr>
          <p:cNvPr id="8" name="Google Shape;441;p23">
            <a:extLst>
              <a:ext uri="{FF2B5EF4-FFF2-40B4-BE49-F238E27FC236}">
                <a16:creationId xmlns:a16="http://schemas.microsoft.com/office/drawing/2014/main" id="{FD6C2EFA-4327-5237-1AE8-5753FB017033}"/>
              </a:ext>
            </a:extLst>
          </p:cNvPr>
          <p:cNvSpPr txBox="1"/>
          <p:nvPr/>
        </p:nvSpPr>
        <p:spPr>
          <a:xfrm>
            <a:off x="6323768" y="2793406"/>
            <a:ext cx="9699811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  Brute – Force</a:t>
            </a:r>
          </a:p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2.2  Knuth – Morris – Pratt</a:t>
            </a:r>
          </a:p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2.3  Boyer – Moore</a:t>
            </a:r>
          </a:p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2.4  Rabin Karp</a:t>
            </a:r>
          </a:p>
        </p:txBody>
      </p:sp>
      <p:grpSp>
        <p:nvGrpSpPr>
          <p:cNvPr id="9" name="Google Shape;443;p23">
            <a:extLst>
              <a:ext uri="{FF2B5EF4-FFF2-40B4-BE49-F238E27FC236}">
                <a16:creationId xmlns:a16="http://schemas.microsoft.com/office/drawing/2014/main" id="{8E633D9F-AFB9-C31D-6D9C-C6610288A642}"/>
              </a:ext>
            </a:extLst>
          </p:cNvPr>
          <p:cNvGrpSpPr/>
          <p:nvPr/>
        </p:nvGrpSpPr>
        <p:grpSpPr>
          <a:xfrm>
            <a:off x="15562729" y="7093130"/>
            <a:ext cx="3969584" cy="4520222"/>
            <a:chOff x="0" y="0"/>
            <a:chExt cx="9332874" cy="11486614"/>
          </a:xfrm>
        </p:grpSpPr>
        <p:grpSp>
          <p:nvGrpSpPr>
            <p:cNvPr id="10" name="Google Shape;444;p23">
              <a:extLst>
                <a:ext uri="{FF2B5EF4-FFF2-40B4-BE49-F238E27FC236}">
                  <a16:creationId xmlns:a16="http://schemas.microsoft.com/office/drawing/2014/main" id="{9D4A7330-1D19-D925-0C4C-F38376D76E70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" name="Google Shape;445;p23">
                <a:extLst>
                  <a:ext uri="{FF2B5EF4-FFF2-40B4-BE49-F238E27FC236}">
                    <a16:creationId xmlns:a16="http://schemas.microsoft.com/office/drawing/2014/main" id="{7C4F18D5-E334-3031-88A2-D1483D8925F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6;p23">
                <a:extLst>
                  <a:ext uri="{FF2B5EF4-FFF2-40B4-BE49-F238E27FC236}">
                    <a16:creationId xmlns:a16="http://schemas.microsoft.com/office/drawing/2014/main" id="{AECCC987-2C24-AC25-B0D7-83276E6A0D81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447;p23">
              <a:extLst>
                <a:ext uri="{FF2B5EF4-FFF2-40B4-BE49-F238E27FC236}">
                  <a16:creationId xmlns:a16="http://schemas.microsoft.com/office/drawing/2014/main" id="{3A830D0B-A798-C680-E8EB-50CD83320472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5" name="Google Shape;448;p23">
                <a:extLst>
                  <a:ext uri="{FF2B5EF4-FFF2-40B4-BE49-F238E27FC236}">
                    <a16:creationId xmlns:a16="http://schemas.microsoft.com/office/drawing/2014/main" id="{C7CE0E6D-3C07-484E-8F3C-C638ABA77346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9;p23">
                <a:extLst>
                  <a:ext uri="{FF2B5EF4-FFF2-40B4-BE49-F238E27FC236}">
                    <a16:creationId xmlns:a16="http://schemas.microsoft.com/office/drawing/2014/main" id="{E742CB80-8691-7363-4443-3DEB44DB9F48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450;p23">
              <a:extLst>
                <a:ext uri="{FF2B5EF4-FFF2-40B4-BE49-F238E27FC236}">
                  <a16:creationId xmlns:a16="http://schemas.microsoft.com/office/drawing/2014/main" id="{03610DBF-58D6-B888-0644-36D6595139E1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3" name="Google Shape;451;p23">
                <a:extLst>
                  <a:ext uri="{FF2B5EF4-FFF2-40B4-BE49-F238E27FC236}">
                    <a16:creationId xmlns:a16="http://schemas.microsoft.com/office/drawing/2014/main" id="{84DD5B8F-5A84-2FB5-025F-26930647A8D4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52;p23">
                <a:extLst>
                  <a:ext uri="{FF2B5EF4-FFF2-40B4-BE49-F238E27FC236}">
                    <a16:creationId xmlns:a16="http://schemas.microsoft.com/office/drawing/2014/main" id="{34C07817-D392-653B-60AE-05F8769D4F09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358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57"/>
            <a:chOff x="0" y="-38100"/>
            <a:chExt cx="4274726" cy="2205566"/>
          </a:xfrm>
        </p:grpSpPr>
        <p:sp>
          <p:nvSpPr>
            <p:cNvPr id="681" name="Google Shape;681;p29"/>
            <p:cNvSpPr/>
            <p:nvPr/>
          </p:nvSpPr>
          <p:spPr>
            <a:xfrm>
              <a:off x="82066" y="93494"/>
              <a:ext cx="4192660" cy="2073972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677424" y="877142"/>
            <a:ext cx="2808906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.1</a:t>
            </a:r>
            <a:endParaRPr/>
          </a:p>
        </p:txBody>
      </p:sp>
      <p:sp>
        <p:nvSpPr>
          <p:cNvPr id="684" name="Google Shape;684;p29"/>
          <p:cNvSpPr txBox="1"/>
          <p:nvPr/>
        </p:nvSpPr>
        <p:spPr>
          <a:xfrm>
            <a:off x="6875975" y="6942154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Brute – Force</a:t>
            </a:r>
            <a:endParaRPr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008900" y="5754931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2878420" y="-3390225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>
            <a:cxnSpLocks/>
          </p:cNvCxnSpPr>
          <p:nvPr/>
        </p:nvCxnSpPr>
        <p:spPr>
          <a:xfrm>
            <a:off x="4653710" y="2384139"/>
            <a:ext cx="10200770" cy="38099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53527" y="2217914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817201" y="2217914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78248" y="2217914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6641432" y="1206487"/>
            <a:ext cx="9257200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230880" y="836150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794554" y="836150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355602" y="836150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2058191">
            <a:off x="-1113979" y="7148211"/>
            <a:ext cx="4499982" cy="5327178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222278" y="475200"/>
            <a:ext cx="6381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6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43814-BF07-FD61-4DCC-751D6275ACC7}"/>
              </a:ext>
            </a:extLst>
          </p:cNvPr>
          <p:cNvSpPr txBox="1"/>
          <p:nvPr/>
        </p:nvSpPr>
        <p:spPr>
          <a:xfrm>
            <a:off x="742340" y="1824256"/>
            <a:ext cx="166506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0" i="1" u="none" strike="noStrike" dirty="0">
                <a:solidFill>
                  <a:srgbClr val="000000"/>
                </a:solidFill>
                <a:effectLst/>
                <a:latin typeface="Playfair Display" pitchFamily="2" charset="77"/>
                <a:cs typeface="Times New Roman" panose="02020603050405020304" pitchFamily="18" charset="0"/>
              </a:rPr>
              <a:t>The Brute-Force algorithm 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Playfair Display" pitchFamily="2" charset="77"/>
                <a:cs typeface="Times New Roman" panose="02020603050405020304" pitchFamily="18" charset="0"/>
              </a:rPr>
              <a:t>is a naive string-matching algorithm that involves comparing each character of a given pattern to each character of a text one-by-one.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F8DE9-BCA5-5457-49AD-9DB67ED80987}"/>
              </a:ext>
            </a:extLst>
          </p:cNvPr>
          <p:cNvSpPr txBox="1"/>
          <p:nvPr/>
        </p:nvSpPr>
        <p:spPr>
          <a:xfrm>
            <a:off x="742340" y="3416091"/>
            <a:ext cx="17380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VN" sz="3000" b="1" i="1" dirty="0">
                <a:solidFill>
                  <a:srgbClr val="FF0000"/>
                </a:solidFill>
                <a:latin typeface="Playfair Display" pitchFamily="2" charset="77"/>
              </a:rPr>
              <a:t>Idea</a:t>
            </a:r>
            <a:r>
              <a:rPr lang="en-VN" sz="3000" dirty="0">
                <a:solidFill>
                  <a:schemeClr val="tx1"/>
                </a:solidFill>
                <a:latin typeface="Playfair Display" pitchFamily="2" charset="77"/>
              </a:rPr>
              <a:t>:</a:t>
            </a:r>
          </a:p>
          <a:p>
            <a:r>
              <a:rPr lang="en-US" sz="3000" dirty="0">
                <a:latin typeface="Playfair Display" pitchFamily="2" charset="77"/>
              </a:rPr>
              <a:t>A </a:t>
            </a:r>
            <a:r>
              <a:rPr lang="en-US" sz="3000" dirty="0">
                <a:effectLst/>
                <a:latin typeface="Playfair Display" pitchFamily="2" charset="77"/>
              </a:rPr>
              <a:t>pointer (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) into the text(length = N) and a pointer (j) into the pattern (length = M)</a:t>
            </a:r>
          </a:p>
          <a:p>
            <a:r>
              <a:rPr lang="en-US" sz="3000" dirty="0">
                <a:effectLst/>
                <a:latin typeface="Playfair Display" pitchFamily="2" charset="77"/>
              </a:rPr>
              <a:t>For each 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,  resets j to </a:t>
            </a:r>
            <a:r>
              <a:rPr lang="en-US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000" dirty="0">
                <a:effectLst/>
                <a:latin typeface="Playfair Display" pitchFamily="2" charset="77"/>
              </a:rPr>
              <a:t> and increments </a:t>
            </a:r>
            <a:r>
              <a:rPr lang="en-US" sz="3000" dirty="0">
                <a:latin typeface="Playfair Display" pitchFamily="2" charset="77"/>
              </a:rPr>
              <a:t>j</a:t>
            </a:r>
            <a:r>
              <a:rPr lang="en-US" sz="3000" dirty="0">
                <a:effectLst/>
                <a:latin typeface="Playfair Display" pitchFamily="2" charset="77"/>
              </a:rPr>
              <a:t> until finding a mismatch or the end of the pattern (j == M).</a:t>
            </a:r>
          </a:p>
          <a:p>
            <a:r>
              <a:rPr lang="en-US" sz="3000" dirty="0">
                <a:latin typeface="Playfair Display" pitchFamily="2" charset="77"/>
              </a:rPr>
              <a:t>		 (j == M) =&gt; return </a:t>
            </a:r>
            <a:r>
              <a:rPr lang="en-US" sz="3000" dirty="0" err="1">
                <a:latin typeface="Playfair Display" pitchFamily="2" charset="77"/>
              </a:rPr>
              <a:t>i</a:t>
            </a:r>
            <a:r>
              <a:rPr lang="en-US" sz="3000" dirty="0">
                <a:latin typeface="Playfair Display" pitchFamily="2" charset="77"/>
              </a:rPr>
              <a:t> =&gt; </a:t>
            </a:r>
            <a:r>
              <a:rPr lang="en-US" sz="3000" dirty="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000" dirty="0">
                <a:latin typeface="Playfair Display" pitchFamily="2" charset="77"/>
              </a:rPr>
              <a:t> </a:t>
            </a:r>
            <a:r>
              <a:rPr lang="en-US" sz="3000" dirty="0">
                <a:solidFill>
                  <a:srgbClr val="FF0000"/>
                </a:solidFill>
                <a:effectLst/>
                <a:latin typeface="Playfair Display" pitchFamily="2" charset="77"/>
              </a:rPr>
              <a:t>pattern occur in the text</a:t>
            </a:r>
            <a:endParaRPr lang="en-US" sz="3000" dirty="0">
              <a:effectLst/>
              <a:latin typeface="Playfair Display" pitchFamily="2" charset="77"/>
            </a:endParaRPr>
          </a:p>
          <a:p>
            <a:r>
              <a:rPr lang="en-US" sz="3000" dirty="0">
                <a:effectLst/>
                <a:latin typeface="Playfair Display" pitchFamily="2" charset="77"/>
              </a:rPr>
              <a:t>If 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 reach the end of the text (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 </a:t>
            </a:r>
            <a:r>
              <a:rPr lang="en-US" sz="3000" dirty="0">
                <a:latin typeface="Playfair Display" pitchFamily="2" charset="77"/>
              </a:rPr>
              <a:t>=</a:t>
            </a:r>
            <a:r>
              <a:rPr lang="en-US" sz="3000" dirty="0">
                <a:effectLst/>
                <a:latin typeface="Playfair Display" pitchFamily="2" charset="77"/>
              </a:rPr>
              <a:t>= N-M+1) and then there is no match.</a:t>
            </a:r>
          </a:p>
          <a:p>
            <a:r>
              <a:rPr lang="en-US" sz="3000" dirty="0">
                <a:latin typeface="Playfair Display" pitchFamily="2" charset="77"/>
              </a:rPr>
              <a:t>=&gt;Return N to </a:t>
            </a:r>
            <a:r>
              <a:rPr lang="en-US" sz="3000" dirty="0">
                <a:effectLst/>
                <a:latin typeface="Playfair Display" pitchFamily="2" charset="77"/>
              </a:rPr>
              <a:t>indicate a mismatch =&gt; </a:t>
            </a:r>
            <a:r>
              <a:rPr lang="en-US" sz="3000" dirty="0">
                <a:solidFill>
                  <a:srgbClr val="FF0000"/>
                </a:solidFill>
                <a:effectLst/>
                <a:latin typeface="Playfair Display" pitchFamily="2" charset="77"/>
              </a:rPr>
              <a:t>the pattern does not occur in the text</a:t>
            </a:r>
            <a:endParaRPr lang="en-US" sz="3000" dirty="0">
              <a:latin typeface="Playfair Display" pitchFamily="2" charset="77"/>
            </a:endParaRPr>
          </a:p>
          <a:p>
            <a:endParaRPr lang="en-VN" sz="3000" dirty="0">
              <a:latin typeface="Playfair Display" pitchFamily="2" charset="77"/>
            </a:endParaRPr>
          </a:p>
          <a:p>
            <a:endParaRPr lang="en-VN" sz="3000" dirty="0">
              <a:latin typeface="Playfair Display" pitchFamily="2" charset="77"/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296B4F8-A926-F793-E263-27B356E5F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78873"/>
              </p:ext>
            </p:extLst>
          </p:nvPr>
        </p:nvGraphicFramePr>
        <p:xfrm>
          <a:off x="5570425" y="7488606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4C36C-C20C-C1F9-D576-D0A342FF104A}"/>
              </a:ext>
            </a:extLst>
          </p:cNvPr>
          <p:cNvGrpSpPr/>
          <p:nvPr/>
        </p:nvGrpSpPr>
        <p:grpSpPr>
          <a:xfrm>
            <a:off x="5556446" y="8750079"/>
            <a:ext cx="4867258" cy="391105"/>
            <a:chOff x="5457206" y="3536799"/>
            <a:chExt cx="4867258" cy="391105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F0C344-8FD3-6532-06C7-16E3AF06F768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 dirty="0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9513E-B4D4-4066-EC41-70EA93C23387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918CCD-8AEA-E10C-458C-3CE32C6AD1FD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4E9A54-93F7-4D6B-F251-9595AE88F78D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21547-4737-B2F2-9438-A6C4998465EA}"/>
              </a:ext>
            </a:extLst>
          </p:cNvPr>
          <p:cNvSpPr/>
          <p:nvPr/>
        </p:nvSpPr>
        <p:spPr>
          <a:xfrm>
            <a:off x="4139292" y="8738072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20C865-E269-870D-DDB4-3CD0A6E94442}"/>
              </a:ext>
            </a:extLst>
          </p:cNvPr>
          <p:cNvSpPr/>
          <p:nvPr/>
        </p:nvSpPr>
        <p:spPr>
          <a:xfrm>
            <a:off x="4139292" y="788998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E1103-5EC0-9073-956E-577D3C09214F}"/>
              </a:ext>
            </a:extLst>
          </p:cNvPr>
          <p:cNvSpPr txBox="1"/>
          <p:nvPr/>
        </p:nvSpPr>
        <p:spPr>
          <a:xfrm>
            <a:off x="3979068" y="679031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i="1" dirty="0">
                <a:solidFill>
                  <a:srgbClr val="FF0000"/>
                </a:solidFill>
                <a:latin typeface="Playfair Display" pitchFamily="2" charset="77"/>
                <a:cs typeface="Times New Roman" panose="02020603050405020304" pitchFamily="18" charset="0"/>
              </a:rPr>
              <a:t>Example: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7" grpId="0" animBg="1"/>
      <p:bldP spid="1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7471" y="1050287"/>
            <a:ext cx="1096793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973369" y="826404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2537043" y="826404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3098091" y="826404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3510596">
            <a:off x="15477116" y="-3299104"/>
            <a:ext cx="4238591" cy="5076049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E5E966-7255-C617-194B-244EF7465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64179"/>
              </p:ext>
            </p:extLst>
          </p:nvPr>
        </p:nvGraphicFramePr>
        <p:xfrm>
          <a:off x="5367014" y="2278938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DC65A17-084D-FD07-6C36-56470CE7BF73}"/>
              </a:ext>
            </a:extLst>
          </p:cNvPr>
          <p:cNvGrpSpPr/>
          <p:nvPr/>
        </p:nvGrpSpPr>
        <p:grpSpPr>
          <a:xfrm>
            <a:off x="5353035" y="3540411"/>
            <a:ext cx="4867258" cy="391105"/>
            <a:chOff x="5457206" y="3536799"/>
            <a:chExt cx="4867258" cy="39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DED10-3DF0-A125-5C7A-44CCAE031222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F22B38-BAAD-B7DC-41C9-9B63FBD597DD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1F77C8-D53F-C92B-C8FD-4072D74C70CB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60F3D1-8B94-647A-23FB-F86ABC8DE201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4E4B3-D8D6-6188-38C9-3C5CA9469BC6}"/>
              </a:ext>
            </a:extLst>
          </p:cNvPr>
          <p:cNvGrpSpPr/>
          <p:nvPr/>
        </p:nvGrpSpPr>
        <p:grpSpPr>
          <a:xfrm>
            <a:off x="6577637" y="4307909"/>
            <a:ext cx="4867258" cy="391105"/>
            <a:chOff x="6672463" y="4393285"/>
            <a:chExt cx="4867258" cy="3911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60AB04-CBA9-4B93-9540-72912FAA68AE}"/>
                </a:ext>
              </a:extLst>
            </p:cNvPr>
            <p:cNvSpPr/>
            <p:nvPr/>
          </p:nvSpPr>
          <p:spPr>
            <a:xfrm>
              <a:off x="7893950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8F3A0-1184-AA99-1B15-4D148BA068F8}"/>
                </a:ext>
              </a:extLst>
            </p:cNvPr>
            <p:cNvSpPr/>
            <p:nvPr/>
          </p:nvSpPr>
          <p:spPr>
            <a:xfrm>
              <a:off x="9109207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7FC078-1BF3-5099-D412-EE184341DDDD}"/>
                </a:ext>
              </a:extLst>
            </p:cNvPr>
            <p:cNvSpPr/>
            <p:nvPr/>
          </p:nvSpPr>
          <p:spPr>
            <a:xfrm>
              <a:off x="6672463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B4A2B-3A90-215F-18D1-9AD1ACA05315}"/>
                </a:ext>
              </a:extLst>
            </p:cNvPr>
            <p:cNvSpPr/>
            <p:nvPr/>
          </p:nvSpPr>
          <p:spPr>
            <a:xfrm>
              <a:off x="10324464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CEE1C4-1EB3-336E-9B9E-5798668AE0CF}"/>
              </a:ext>
            </a:extLst>
          </p:cNvPr>
          <p:cNvGrpSpPr/>
          <p:nvPr/>
        </p:nvGrpSpPr>
        <p:grpSpPr>
          <a:xfrm>
            <a:off x="11463014" y="7822841"/>
            <a:ext cx="4867258" cy="391105"/>
            <a:chOff x="11567185" y="7819229"/>
            <a:chExt cx="4867258" cy="3911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A8769D-FC83-CFE4-2354-4AB44B2926E5}"/>
                </a:ext>
              </a:extLst>
            </p:cNvPr>
            <p:cNvSpPr/>
            <p:nvPr/>
          </p:nvSpPr>
          <p:spPr>
            <a:xfrm>
              <a:off x="12788672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59EC5-5BFB-ECF5-102E-3AB6BDF72A2E}"/>
                </a:ext>
              </a:extLst>
            </p:cNvPr>
            <p:cNvSpPr/>
            <p:nvPr/>
          </p:nvSpPr>
          <p:spPr>
            <a:xfrm>
              <a:off x="14003929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59034-1B69-45FC-E80E-D6489FB54C58}"/>
                </a:ext>
              </a:extLst>
            </p:cNvPr>
            <p:cNvSpPr/>
            <p:nvPr/>
          </p:nvSpPr>
          <p:spPr>
            <a:xfrm>
              <a:off x="11567185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62988-3DEC-2A25-F070-5D5EC2FD8D07}"/>
                </a:ext>
              </a:extLst>
            </p:cNvPr>
            <p:cNvSpPr/>
            <p:nvPr/>
          </p:nvSpPr>
          <p:spPr>
            <a:xfrm>
              <a:off x="15219186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22424-A89F-9FF9-ECD9-FBEA48395DCD}"/>
              </a:ext>
            </a:extLst>
          </p:cNvPr>
          <p:cNvGrpSpPr/>
          <p:nvPr/>
        </p:nvGrpSpPr>
        <p:grpSpPr>
          <a:xfrm>
            <a:off x="12670522" y="8679327"/>
            <a:ext cx="4867258" cy="391105"/>
            <a:chOff x="12774693" y="8675715"/>
            <a:chExt cx="4867258" cy="3911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A3260-B408-72C2-B9DA-0DC88E4F70AA}"/>
                </a:ext>
              </a:extLst>
            </p:cNvPr>
            <p:cNvSpPr/>
            <p:nvPr/>
          </p:nvSpPr>
          <p:spPr>
            <a:xfrm>
              <a:off x="13996180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E9575-7DE2-2D56-2BC6-32B37AF1438A}"/>
                </a:ext>
              </a:extLst>
            </p:cNvPr>
            <p:cNvSpPr/>
            <p:nvPr/>
          </p:nvSpPr>
          <p:spPr>
            <a:xfrm>
              <a:off x="15211437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F0A47-A008-11BD-4ED9-56E9C4E697DE}"/>
                </a:ext>
              </a:extLst>
            </p:cNvPr>
            <p:cNvSpPr/>
            <p:nvPr/>
          </p:nvSpPr>
          <p:spPr>
            <a:xfrm>
              <a:off x="12774693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DD659-BAAE-7804-A5FD-8C64D7B68D36}"/>
                </a:ext>
              </a:extLst>
            </p:cNvPr>
            <p:cNvSpPr/>
            <p:nvPr/>
          </p:nvSpPr>
          <p:spPr>
            <a:xfrm>
              <a:off x="16426694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481880-8620-619F-483E-A88BE4099BDE}"/>
              </a:ext>
            </a:extLst>
          </p:cNvPr>
          <p:cNvGrpSpPr/>
          <p:nvPr/>
        </p:nvGrpSpPr>
        <p:grpSpPr>
          <a:xfrm>
            <a:off x="7803247" y="5167556"/>
            <a:ext cx="4867258" cy="391105"/>
            <a:chOff x="7897065" y="5249771"/>
            <a:chExt cx="4867258" cy="391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0CFBC5-C86C-1936-0549-0BF54D3708CB}"/>
                </a:ext>
              </a:extLst>
            </p:cNvPr>
            <p:cNvSpPr/>
            <p:nvPr/>
          </p:nvSpPr>
          <p:spPr>
            <a:xfrm>
              <a:off x="9118552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C770FC-11EA-6D2E-C5C3-6A72AF2C0614}"/>
                </a:ext>
              </a:extLst>
            </p:cNvPr>
            <p:cNvSpPr/>
            <p:nvPr/>
          </p:nvSpPr>
          <p:spPr>
            <a:xfrm>
              <a:off x="10333809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9FD749-0998-E8A8-32CB-8F90C47AD235}"/>
                </a:ext>
              </a:extLst>
            </p:cNvPr>
            <p:cNvSpPr/>
            <p:nvPr/>
          </p:nvSpPr>
          <p:spPr>
            <a:xfrm>
              <a:off x="7897065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EEDCA9-80EA-43C3-68B6-02F409E23F6F}"/>
                </a:ext>
              </a:extLst>
            </p:cNvPr>
            <p:cNvSpPr/>
            <p:nvPr/>
          </p:nvSpPr>
          <p:spPr>
            <a:xfrm>
              <a:off x="11549066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FFFD5F-33F0-BE20-9373-78297673194B}"/>
              </a:ext>
            </a:extLst>
          </p:cNvPr>
          <p:cNvGrpSpPr/>
          <p:nvPr/>
        </p:nvGrpSpPr>
        <p:grpSpPr>
          <a:xfrm>
            <a:off x="9018521" y="6109869"/>
            <a:ext cx="4867258" cy="391105"/>
            <a:chOff x="9122692" y="6106257"/>
            <a:chExt cx="4867258" cy="39110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DD554CA-B095-E3B2-D197-71DDF1488B68}"/>
                </a:ext>
              </a:extLst>
            </p:cNvPr>
            <p:cNvSpPr/>
            <p:nvPr/>
          </p:nvSpPr>
          <p:spPr>
            <a:xfrm>
              <a:off x="10344179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BA9883-A2F9-F5F7-4330-65201C9DEA41}"/>
                </a:ext>
              </a:extLst>
            </p:cNvPr>
            <p:cNvSpPr/>
            <p:nvPr/>
          </p:nvSpPr>
          <p:spPr>
            <a:xfrm>
              <a:off x="11559436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2B0A79-165A-D390-B99F-768F55D5B3E3}"/>
                </a:ext>
              </a:extLst>
            </p:cNvPr>
            <p:cNvSpPr/>
            <p:nvPr/>
          </p:nvSpPr>
          <p:spPr>
            <a:xfrm>
              <a:off x="9122692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E76EA0-435C-21B8-1BFF-F2CAA3F03FBE}"/>
                </a:ext>
              </a:extLst>
            </p:cNvPr>
            <p:cNvSpPr/>
            <p:nvPr/>
          </p:nvSpPr>
          <p:spPr>
            <a:xfrm>
              <a:off x="12774693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DD682-2290-4E5B-0405-B5D2820CED05}"/>
              </a:ext>
            </a:extLst>
          </p:cNvPr>
          <p:cNvGrpSpPr/>
          <p:nvPr/>
        </p:nvGrpSpPr>
        <p:grpSpPr>
          <a:xfrm>
            <a:off x="10240008" y="6966355"/>
            <a:ext cx="4867258" cy="391105"/>
            <a:chOff x="10344179" y="6962743"/>
            <a:chExt cx="4867258" cy="39110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38319-17A2-BB80-02B9-1D856B0D4026}"/>
                </a:ext>
              </a:extLst>
            </p:cNvPr>
            <p:cNvSpPr/>
            <p:nvPr/>
          </p:nvSpPr>
          <p:spPr>
            <a:xfrm>
              <a:off x="11565666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FDCACC-8BAC-74F3-3C3E-224670741D59}"/>
                </a:ext>
              </a:extLst>
            </p:cNvPr>
            <p:cNvSpPr/>
            <p:nvPr/>
          </p:nvSpPr>
          <p:spPr>
            <a:xfrm>
              <a:off x="12780923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1761B4-B358-416D-A56D-3748655E43DC}"/>
                </a:ext>
              </a:extLst>
            </p:cNvPr>
            <p:cNvSpPr/>
            <p:nvPr/>
          </p:nvSpPr>
          <p:spPr>
            <a:xfrm>
              <a:off x="10344179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EE32B-0772-5CF9-BF11-4E1DA7F20D08}"/>
                </a:ext>
              </a:extLst>
            </p:cNvPr>
            <p:cNvSpPr/>
            <p:nvPr/>
          </p:nvSpPr>
          <p:spPr>
            <a:xfrm>
              <a:off x="13996180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E5D07-F200-83F6-E3EB-A84B1817CEEB}"/>
              </a:ext>
            </a:extLst>
          </p:cNvPr>
          <p:cNvSpPr/>
          <p:nvPr/>
        </p:nvSpPr>
        <p:spPr>
          <a:xfrm>
            <a:off x="1688847" y="3520378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6FFB1C-CECC-5861-117C-B3DF7B426EF4}"/>
              </a:ext>
            </a:extLst>
          </p:cNvPr>
          <p:cNvSpPr/>
          <p:nvPr/>
        </p:nvSpPr>
        <p:spPr>
          <a:xfrm>
            <a:off x="2642478" y="3520377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EA83D6-8CDD-90A3-E8E1-7D59CDC55C12}"/>
              </a:ext>
            </a:extLst>
          </p:cNvPr>
          <p:cNvSpPr/>
          <p:nvPr/>
        </p:nvSpPr>
        <p:spPr>
          <a:xfrm>
            <a:off x="728986" y="3520379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78A86F-89D6-A5CD-5304-1C1A11130543}"/>
              </a:ext>
            </a:extLst>
          </p:cNvPr>
          <p:cNvSpPr/>
          <p:nvPr/>
        </p:nvSpPr>
        <p:spPr>
          <a:xfrm>
            <a:off x="1688847" y="5165180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2BDD2-AB20-B49C-67AC-53BB170381D9}"/>
              </a:ext>
            </a:extLst>
          </p:cNvPr>
          <p:cNvSpPr/>
          <p:nvPr/>
        </p:nvSpPr>
        <p:spPr>
          <a:xfrm>
            <a:off x="2642478" y="5165179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0E6573-D2B5-7F53-BAB5-4DDABCD4C0CE}"/>
              </a:ext>
            </a:extLst>
          </p:cNvPr>
          <p:cNvSpPr/>
          <p:nvPr/>
        </p:nvSpPr>
        <p:spPr>
          <a:xfrm>
            <a:off x="728986" y="5165181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6EE352-60BD-0462-2521-0910DB9BFF93}"/>
              </a:ext>
            </a:extLst>
          </p:cNvPr>
          <p:cNvSpPr/>
          <p:nvPr/>
        </p:nvSpPr>
        <p:spPr>
          <a:xfrm>
            <a:off x="1688847" y="436743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7DDFC-A534-CCE3-D091-7F58E79B4DED}"/>
              </a:ext>
            </a:extLst>
          </p:cNvPr>
          <p:cNvSpPr/>
          <p:nvPr/>
        </p:nvSpPr>
        <p:spPr>
          <a:xfrm>
            <a:off x="2642478" y="436743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E3322A-7FC5-4019-1643-98E1BED5FC41}"/>
              </a:ext>
            </a:extLst>
          </p:cNvPr>
          <p:cNvSpPr/>
          <p:nvPr/>
        </p:nvSpPr>
        <p:spPr>
          <a:xfrm>
            <a:off x="727471" y="437485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26D039B5-828B-1F48-7EDF-9DC96AE7C121}"/>
              </a:ext>
            </a:extLst>
          </p:cNvPr>
          <p:cNvSpPr/>
          <p:nvPr/>
        </p:nvSpPr>
        <p:spPr>
          <a:xfrm>
            <a:off x="1688847" y="6080404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325B101-834C-40E5-B480-6485374EA58A}"/>
              </a:ext>
            </a:extLst>
          </p:cNvPr>
          <p:cNvSpPr/>
          <p:nvPr/>
        </p:nvSpPr>
        <p:spPr>
          <a:xfrm>
            <a:off x="2642478" y="6080403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DF142EC-00AF-6727-B487-9D02982D65E0}"/>
              </a:ext>
            </a:extLst>
          </p:cNvPr>
          <p:cNvSpPr/>
          <p:nvPr/>
        </p:nvSpPr>
        <p:spPr>
          <a:xfrm>
            <a:off x="728986" y="6080405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95C379B-ECD1-3546-48F0-98E530A054FC}"/>
              </a:ext>
            </a:extLst>
          </p:cNvPr>
          <p:cNvSpPr/>
          <p:nvPr/>
        </p:nvSpPr>
        <p:spPr>
          <a:xfrm>
            <a:off x="1688847" y="693689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755D32E-89B4-45B0-C82E-F70FA08D7048}"/>
              </a:ext>
            </a:extLst>
          </p:cNvPr>
          <p:cNvSpPr/>
          <p:nvPr/>
        </p:nvSpPr>
        <p:spPr>
          <a:xfrm>
            <a:off x="2642478" y="693689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23E2D9F-B306-1D0F-D9E5-3C1FDC9A3DB2}"/>
              </a:ext>
            </a:extLst>
          </p:cNvPr>
          <p:cNvSpPr/>
          <p:nvPr/>
        </p:nvSpPr>
        <p:spPr>
          <a:xfrm>
            <a:off x="728986" y="693689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EA40E00E-14E2-F818-5F76-501CE2536E11}"/>
              </a:ext>
            </a:extLst>
          </p:cNvPr>
          <p:cNvSpPr/>
          <p:nvPr/>
        </p:nvSpPr>
        <p:spPr>
          <a:xfrm>
            <a:off x="1695076" y="7793376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3CF1F21-76FD-E37B-BD69-01A9FCF122A3}"/>
              </a:ext>
            </a:extLst>
          </p:cNvPr>
          <p:cNvSpPr/>
          <p:nvPr/>
        </p:nvSpPr>
        <p:spPr>
          <a:xfrm>
            <a:off x="2648707" y="7793375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8FC1400-97C1-2BCB-42C8-6E52A770F089}"/>
              </a:ext>
            </a:extLst>
          </p:cNvPr>
          <p:cNvSpPr/>
          <p:nvPr/>
        </p:nvSpPr>
        <p:spPr>
          <a:xfrm>
            <a:off x="735215" y="779337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75A193A1-2C18-6F91-3E95-57CF0FD50A2C}"/>
              </a:ext>
            </a:extLst>
          </p:cNvPr>
          <p:cNvSpPr/>
          <p:nvPr/>
        </p:nvSpPr>
        <p:spPr>
          <a:xfrm>
            <a:off x="1695076" y="864986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1139140E-635E-0B20-277A-8D070933E23A}"/>
              </a:ext>
            </a:extLst>
          </p:cNvPr>
          <p:cNvSpPr/>
          <p:nvPr/>
        </p:nvSpPr>
        <p:spPr>
          <a:xfrm>
            <a:off x="2648707" y="864986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F4C76087-4D36-BF9E-1681-4E535A1CAF33}"/>
              </a:ext>
            </a:extLst>
          </p:cNvPr>
          <p:cNvSpPr/>
          <p:nvPr/>
        </p:nvSpPr>
        <p:spPr>
          <a:xfrm>
            <a:off x="735215" y="864986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14D8898-01D0-7081-1E91-4880736557A6}"/>
              </a:ext>
            </a:extLst>
          </p:cNvPr>
          <p:cNvGrpSpPr/>
          <p:nvPr/>
        </p:nvGrpSpPr>
        <p:grpSpPr>
          <a:xfrm>
            <a:off x="728986" y="2730054"/>
            <a:ext cx="2860893" cy="391107"/>
            <a:chOff x="4243151" y="6297571"/>
            <a:chExt cx="2860893" cy="39110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770619-D700-ECF5-C715-DA9DA18DE92E}"/>
                </a:ext>
              </a:extLst>
            </p:cNvPr>
            <p:cNvSpPr/>
            <p:nvPr/>
          </p:nvSpPr>
          <p:spPr>
            <a:xfrm>
              <a:off x="5203012" y="6297572"/>
              <a:ext cx="95363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B70C60FB-5806-0256-CAE0-FDB1A94131BC}"/>
                </a:ext>
              </a:extLst>
            </p:cNvPr>
            <p:cNvSpPr/>
            <p:nvPr/>
          </p:nvSpPr>
          <p:spPr>
            <a:xfrm>
              <a:off x="6156643" y="6297571"/>
              <a:ext cx="94740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i+j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B39FD8A6-F2DC-A5FF-D8C7-6C7523430167}"/>
                </a:ext>
              </a:extLst>
            </p:cNvPr>
            <p:cNvSpPr/>
            <p:nvPr/>
          </p:nvSpPr>
          <p:spPr>
            <a:xfrm>
              <a:off x="4243151" y="6297573"/>
              <a:ext cx="95986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468333E-85AB-EF09-1B3B-AE68264F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81575"/>
              </p:ext>
            </p:extLst>
          </p:nvPr>
        </p:nvGraphicFramePr>
        <p:xfrm>
          <a:off x="876077" y="1233387"/>
          <a:ext cx="2579170" cy="91440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787">
                  <a:extLst>
                    <a:ext uri="{9D8B030D-6E8A-4147-A177-3AD203B41FA5}">
                      <a16:colId xmlns:a16="http://schemas.microsoft.com/office/drawing/2014/main" val="17225408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2371748567"/>
                    </a:ext>
                  </a:extLst>
                </a:gridCol>
                <a:gridCol w="1272885">
                  <a:extLst>
                    <a:ext uri="{9D8B030D-6E8A-4147-A177-3AD203B41FA5}">
                      <a16:colId xmlns:a16="http://schemas.microsoft.com/office/drawing/2014/main" val="2300473504"/>
                    </a:ext>
                  </a:extLst>
                </a:gridCol>
              </a:tblGrid>
              <a:tr h="427853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N-M+1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8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layfair Display" pitchFamily="2" charset="77"/>
                        </a:rPr>
                        <a:t>7</a:t>
                      </a:r>
                      <a:endParaRPr lang="en-VN" sz="240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702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2ED84AE-23E7-C86F-AA72-FD2AD3EC2C6A}"/>
              </a:ext>
            </a:extLst>
          </p:cNvPr>
          <p:cNvSpPr/>
          <p:nvPr/>
        </p:nvSpPr>
        <p:spPr>
          <a:xfrm>
            <a:off x="3935881" y="352840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C4192-110F-0C9B-8DEC-92695197130A}"/>
              </a:ext>
            </a:extLst>
          </p:cNvPr>
          <p:cNvSpPr/>
          <p:nvPr/>
        </p:nvSpPr>
        <p:spPr>
          <a:xfrm>
            <a:off x="3935881" y="2680313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71E34C-882B-0C2F-1077-5BE7A9ECA005}"/>
              </a:ext>
            </a:extLst>
          </p:cNvPr>
          <p:cNvSpPr/>
          <p:nvPr/>
        </p:nvSpPr>
        <p:spPr>
          <a:xfrm>
            <a:off x="6574521" y="3538579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942FEF-87C0-8CE2-7CEC-EC116476F5D7}"/>
              </a:ext>
            </a:extLst>
          </p:cNvPr>
          <p:cNvSpPr/>
          <p:nvPr/>
        </p:nvSpPr>
        <p:spPr>
          <a:xfrm>
            <a:off x="5350973" y="3541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432EB-44DE-DF27-2E9C-68563A041EBA}"/>
              </a:ext>
            </a:extLst>
          </p:cNvPr>
          <p:cNvSpPr/>
          <p:nvPr/>
        </p:nvSpPr>
        <p:spPr>
          <a:xfrm>
            <a:off x="7800131" y="3539961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3C729C-9BF5-CDE5-7C0F-00D0FB71A312}"/>
              </a:ext>
            </a:extLst>
          </p:cNvPr>
          <p:cNvSpPr/>
          <p:nvPr/>
        </p:nvSpPr>
        <p:spPr>
          <a:xfrm>
            <a:off x="9021619" y="35399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7D3E86-8155-2873-BB9B-B973C8791F59}"/>
              </a:ext>
            </a:extLst>
          </p:cNvPr>
          <p:cNvSpPr/>
          <p:nvPr/>
        </p:nvSpPr>
        <p:spPr>
          <a:xfrm>
            <a:off x="6582271" y="431806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3D3018-F07D-6055-5C6D-9FA9D9B32B68}"/>
              </a:ext>
            </a:extLst>
          </p:cNvPr>
          <p:cNvSpPr/>
          <p:nvPr/>
        </p:nvSpPr>
        <p:spPr>
          <a:xfrm>
            <a:off x="7815707" y="4321070"/>
            <a:ext cx="1215257" cy="398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0C3CD4-A2AD-4959-528C-2F603BA84382}"/>
              </a:ext>
            </a:extLst>
          </p:cNvPr>
          <p:cNvSpPr/>
          <p:nvPr/>
        </p:nvSpPr>
        <p:spPr>
          <a:xfrm>
            <a:off x="9021619" y="4324854"/>
            <a:ext cx="1215257" cy="393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B6E01D8A-84AC-3258-9925-BFAD04B82724}"/>
              </a:ext>
            </a:extLst>
          </p:cNvPr>
          <p:cNvSpPr/>
          <p:nvPr/>
        </p:nvSpPr>
        <p:spPr>
          <a:xfrm>
            <a:off x="10229638" y="4323150"/>
            <a:ext cx="1215257" cy="396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DE3D4F3F-9AA9-54EE-092C-E15CD9A31C1B}"/>
              </a:ext>
            </a:extLst>
          </p:cNvPr>
          <p:cNvSpPr/>
          <p:nvPr/>
        </p:nvSpPr>
        <p:spPr>
          <a:xfrm>
            <a:off x="13895883" y="69656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BA24A8D-B9C2-D13E-33F9-5148F8A2E4F1}"/>
              </a:ext>
            </a:extLst>
          </p:cNvPr>
          <p:cNvSpPr/>
          <p:nvPr/>
        </p:nvSpPr>
        <p:spPr>
          <a:xfrm>
            <a:off x="7779140" y="5169635"/>
            <a:ext cx="1215257" cy="3828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DD496EEE-FABA-40C5-4450-1E63E48A46F9}"/>
              </a:ext>
            </a:extLst>
          </p:cNvPr>
          <p:cNvSpPr/>
          <p:nvPr/>
        </p:nvSpPr>
        <p:spPr>
          <a:xfrm>
            <a:off x="9020155" y="5173867"/>
            <a:ext cx="1244300" cy="378573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D1668A9C-7E54-674B-4B21-1AD5D4D47EE5}"/>
              </a:ext>
            </a:extLst>
          </p:cNvPr>
          <p:cNvSpPr/>
          <p:nvPr/>
        </p:nvSpPr>
        <p:spPr>
          <a:xfrm>
            <a:off x="10276559" y="5177028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17227C80-9338-2678-D340-8A971D4697AF}"/>
              </a:ext>
            </a:extLst>
          </p:cNvPr>
          <p:cNvSpPr/>
          <p:nvPr/>
        </p:nvSpPr>
        <p:spPr>
          <a:xfrm>
            <a:off x="11487237" y="5168787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D02F8A-E1F2-12BB-4329-26F84622C1B9}"/>
              </a:ext>
            </a:extLst>
          </p:cNvPr>
          <p:cNvSpPr/>
          <p:nvPr/>
        </p:nvSpPr>
        <p:spPr>
          <a:xfrm>
            <a:off x="9012292" y="6123163"/>
            <a:ext cx="1244300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F3B4CCF1-6625-C388-ABFD-5D685C73CB57}"/>
              </a:ext>
            </a:extLst>
          </p:cNvPr>
          <p:cNvSpPr/>
          <p:nvPr/>
        </p:nvSpPr>
        <p:spPr>
          <a:xfrm>
            <a:off x="10256591" y="6138402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E7C902C7-95D7-AEEB-BE4E-AA5527138A38}"/>
              </a:ext>
            </a:extLst>
          </p:cNvPr>
          <p:cNvSpPr/>
          <p:nvPr/>
        </p:nvSpPr>
        <p:spPr>
          <a:xfrm>
            <a:off x="11474574" y="613595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5F2956FA-96DC-8BD2-C3C9-CA985F3CDDDB}"/>
              </a:ext>
            </a:extLst>
          </p:cNvPr>
          <p:cNvSpPr/>
          <p:nvPr/>
        </p:nvSpPr>
        <p:spPr>
          <a:xfrm>
            <a:off x="12682291" y="6138403"/>
            <a:ext cx="1215257" cy="3946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AF641DE-8377-2E9D-F52E-73FF125386A0}"/>
              </a:ext>
            </a:extLst>
          </p:cNvPr>
          <p:cNvSpPr/>
          <p:nvPr/>
        </p:nvSpPr>
        <p:spPr>
          <a:xfrm>
            <a:off x="10211119" y="6975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6D2F96E2-199A-9B22-8252-271D3C5563C0}"/>
              </a:ext>
            </a:extLst>
          </p:cNvPr>
          <p:cNvSpPr/>
          <p:nvPr/>
        </p:nvSpPr>
        <p:spPr>
          <a:xfrm>
            <a:off x="11455248" y="6967226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6770BFD-3C41-F235-3C78-43C108050582}"/>
              </a:ext>
            </a:extLst>
          </p:cNvPr>
          <p:cNvSpPr/>
          <p:nvPr/>
        </p:nvSpPr>
        <p:spPr>
          <a:xfrm>
            <a:off x="12684500" y="696705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35CE1A1-BFE3-0B1F-C707-F07650D305AD}"/>
              </a:ext>
            </a:extLst>
          </p:cNvPr>
          <p:cNvSpPr/>
          <p:nvPr/>
        </p:nvSpPr>
        <p:spPr>
          <a:xfrm>
            <a:off x="11461495" y="7826791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AC410A64-C070-1E53-F9E6-45F7B7133EEA}"/>
              </a:ext>
            </a:extLst>
          </p:cNvPr>
          <p:cNvSpPr/>
          <p:nvPr/>
        </p:nvSpPr>
        <p:spPr>
          <a:xfrm>
            <a:off x="12695148" y="782679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32FCB841-B882-F26D-0CB0-B52CFE24A318}"/>
              </a:ext>
            </a:extLst>
          </p:cNvPr>
          <p:cNvSpPr/>
          <p:nvPr/>
        </p:nvSpPr>
        <p:spPr>
          <a:xfrm>
            <a:off x="13912940" y="7822146"/>
            <a:ext cx="1215257" cy="3957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14D38ABD-D801-0D71-5795-21EC1C144C91}"/>
              </a:ext>
            </a:extLst>
          </p:cNvPr>
          <p:cNvSpPr/>
          <p:nvPr/>
        </p:nvSpPr>
        <p:spPr>
          <a:xfrm>
            <a:off x="15126678" y="7822841"/>
            <a:ext cx="1215257" cy="3997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7E980FF-E3BA-0509-0CBB-004D595A714C}"/>
              </a:ext>
            </a:extLst>
          </p:cNvPr>
          <p:cNvSpPr/>
          <p:nvPr/>
        </p:nvSpPr>
        <p:spPr>
          <a:xfrm>
            <a:off x="12670522" y="868240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BC694B85-D084-BFDD-FC7A-A69B1726EE2A}"/>
              </a:ext>
            </a:extLst>
          </p:cNvPr>
          <p:cNvSpPr/>
          <p:nvPr/>
        </p:nvSpPr>
        <p:spPr>
          <a:xfrm>
            <a:off x="13884929" y="868240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BC4C1CC6-FC22-FFB4-B502-11EA7AC78902}"/>
              </a:ext>
            </a:extLst>
          </p:cNvPr>
          <p:cNvSpPr/>
          <p:nvPr/>
        </p:nvSpPr>
        <p:spPr>
          <a:xfrm>
            <a:off x="15121426" y="867841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8EEE25C-959C-516A-BAAD-587EA00DE0C6}"/>
              </a:ext>
            </a:extLst>
          </p:cNvPr>
          <p:cNvSpPr/>
          <p:nvPr/>
        </p:nvSpPr>
        <p:spPr>
          <a:xfrm>
            <a:off x="16336683" y="867750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4027AD1-8470-68C9-FC5F-FC89FE20BA2A}"/>
              </a:ext>
            </a:extLst>
          </p:cNvPr>
          <p:cNvSpPr/>
          <p:nvPr/>
        </p:nvSpPr>
        <p:spPr>
          <a:xfrm>
            <a:off x="6020771" y="6248090"/>
            <a:ext cx="1975341" cy="55111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j = M = 4</a:t>
            </a:r>
            <a:endParaRPr lang="en-VN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60DCB985-3B31-3004-65A4-A528465C2190}"/>
              </a:ext>
            </a:extLst>
          </p:cNvPr>
          <p:cNvCxnSpPr>
            <a:cxnSpLocks/>
          </p:cNvCxnSpPr>
          <p:nvPr/>
        </p:nvCxnSpPr>
        <p:spPr>
          <a:xfrm>
            <a:off x="7010841" y="6917201"/>
            <a:ext cx="0" cy="380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C704E59-17C0-9ACE-E870-B80BF3BEB5EE}"/>
              </a:ext>
            </a:extLst>
          </p:cNvPr>
          <p:cNvSpPr/>
          <p:nvPr/>
        </p:nvSpPr>
        <p:spPr>
          <a:xfrm>
            <a:off x="5863546" y="7450097"/>
            <a:ext cx="2196865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</a:t>
            </a:r>
            <a:r>
              <a:rPr lang="en-US" sz="3200" err="1">
                <a:solidFill>
                  <a:schemeClr val="tx1"/>
                </a:solidFill>
                <a:latin typeface="Playfair Display" pitchFamily="2" charset="77"/>
              </a:rPr>
              <a:t>i</a:t>
            </a:r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=6</a:t>
            </a:r>
          </a:p>
        </p:txBody>
      </p: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7BD2C76-47E8-7D4E-25A0-9AC3BD48E8A9}"/>
              </a:ext>
            </a:extLst>
          </p:cNvPr>
          <p:cNvCxnSpPr>
            <a:cxnSpLocks/>
          </p:cNvCxnSpPr>
          <p:nvPr/>
        </p:nvCxnSpPr>
        <p:spPr>
          <a:xfrm>
            <a:off x="6994876" y="8326333"/>
            <a:ext cx="13565" cy="391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F1377AC-32DC-EA83-2A64-ACC9C06652BA}"/>
              </a:ext>
            </a:extLst>
          </p:cNvPr>
          <p:cNvSpPr/>
          <p:nvPr/>
        </p:nvSpPr>
        <p:spPr>
          <a:xfrm>
            <a:off x="4277606" y="8873970"/>
            <a:ext cx="5490984" cy="8348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occur in the text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A3B2D783-210C-E7CC-8335-4DE5536C7AF1}"/>
              </a:ext>
            </a:extLst>
          </p:cNvPr>
          <p:cNvSpPr txBox="1"/>
          <p:nvPr/>
        </p:nvSpPr>
        <p:spPr>
          <a:xfrm>
            <a:off x="5851449" y="208341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</a:t>
            </a:r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isualization</a:t>
            </a:r>
            <a:endParaRPr lang="en-VN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8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23 0.002 L 0.00078 0.002 " pathEditMode="relative" ptsTypes="AA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2 L 0.00052 0.00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7 0.00371 L 0.00017 0.00371 " pathEditMode="relative" ptsTypes="AA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08 L -0.00017 0.00108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32 -0.00108 L 3.33333E-6 4.93827E-6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24 L -2.08333E-6 1.11111E-6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  <p:bldP spid="448" grpId="0" animBg="1"/>
      <p:bldP spid="449" grpId="0" animBg="1"/>
      <p:bldP spid="450" grpId="0" animBg="1"/>
      <p:bldP spid="452" grpId="0" animBg="1"/>
      <p:bldP spid="453" grpId="0" animBg="1"/>
      <p:bldP spid="454" grpId="0" animBg="1"/>
      <p:bldP spid="456" grpId="0" animBg="1"/>
      <p:bldP spid="457" grpId="0" animBg="1"/>
      <p:bldP spid="458" grpId="0" animBg="1"/>
      <p:bldP spid="460" grpId="0" animBg="1"/>
      <p:bldP spid="461" grpId="0" animBg="1"/>
      <p:bldP spid="462" grpId="0" animBg="1"/>
      <p:bldP spid="31" grpId="0" animBg="1"/>
      <p:bldP spid="41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451" grpId="0" animBg="1"/>
      <p:bldP spid="451" grpId="1" animBg="1"/>
      <p:bldP spid="459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512" grpId="0" animBg="1"/>
      <p:bldP spid="5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7471" y="1050287"/>
            <a:ext cx="1096793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973369" y="826404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2537043" y="826404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3098091" y="826404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3510596">
            <a:off x="15477116" y="-3299104"/>
            <a:ext cx="4238591" cy="5076049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E5E966-7255-C617-194B-244EF7465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93796"/>
              </p:ext>
            </p:extLst>
          </p:nvPr>
        </p:nvGraphicFramePr>
        <p:xfrm>
          <a:off x="5367014" y="2278938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DC65A17-084D-FD07-6C36-56470CE7BF73}"/>
              </a:ext>
            </a:extLst>
          </p:cNvPr>
          <p:cNvGrpSpPr/>
          <p:nvPr/>
        </p:nvGrpSpPr>
        <p:grpSpPr>
          <a:xfrm>
            <a:off x="5353035" y="3540411"/>
            <a:ext cx="4867258" cy="391105"/>
            <a:chOff x="5457206" y="3536799"/>
            <a:chExt cx="4867258" cy="39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DED10-3DF0-A125-5C7A-44CCAE031222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F22B38-BAAD-B7DC-41C9-9B63FBD597DD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1F77C8-D53F-C92B-C8FD-4072D74C70CB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60F3D1-8B94-647A-23FB-F86ABC8DE201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4E4B3-D8D6-6188-38C9-3C5CA9469BC6}"/>
              </a:ext>
            </a:extLst>
          </p:cNvPr>
          <p:cNvGrpSpPr/>
          <p:nvPr/>
        </p:nvGrpSpPr>
        <p:grpSpPr>
          <a:xfrm>
            <a:off x="6577637" y="4307909"/>
            <a:ext cx="4867258" cy="391105"/>
            <a:chOff x="6672463" y="4393285"/>
            <a:chExt cx="4867258" cy="3911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60AB04-CBA9-4B93-9540-72912FAA68AE}"/>
                </a:ext>
              </a:extLst>
            </p:cNvPr>
            <p:cNvSpPr/>
            <p:nvPr/>
          </p:nvSpPr>
          <p:spPr>
            <a:xfrm>
              <a:off x="7893950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8F3A0-1184-AA99-1B15-4D148BA068F8}"/>
                </a:ext>
              </a:extLst>
            </p:cNvPr>
            <p:cNvSpPr/>
            <p:nvPr/>
          </p:nvSpPr>
          <p:spPr>
            <a:xfrm>
              <a:off x="9109207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7FC078-1BF3-5099-D412-EE184341DDDD}"/>
                </a:ext>
              </a:extLst>
            </p:cNvPr>
            <p:cNvSpPr/>
            <p:nvPr/>
          </p:nvSpPr>
          <p:spPr>
            <a:xfrm>
              <a:off x="6672463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B4A2B-3A90-215F-18D1-9AD1ACA05315}"/>
                </a:ext>
              </a:extLst>
            </p:cNvPr>
            <p:cNvSpPr/>
            <p:nvPr/>
          </p:nvSpPr>
          <p:spPr>
            <a:xfrm>
              <a:off x="10324464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CEE1C4-1EB3-336E-9B9E-5798668AE0CF}"/>
              </a:ext>
            </a:extLst>
          </p:cNvPr>
          <p:cNvGrpSpPr/>
          <p:nvPr/>
        </p:nvGrpSpPr>
        <p:grpSpPr>
          <a:xfrm>
            <a:off x="11463014" y="7822841"/>
            <a:ext cx="4867258" cy="391105"/>
            <a:chOff x="11567185" y="7819229"/>
            <a:chExt cx="4867258" cy="3911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A8769D-FC83-CFE4-2354-4AB44B2926E5}"/>
                </a:ext>
              </a:extLst>
            </p:cNvPr>
            <p:cNvSpPr/>
            <p:nvPr/>
          </p:nvSpPr>
          <p:spPr>
            <a:xfrm>
              <a:off x="12788672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59EC5-5BFB-ECF5-102E-3AB6BDF72A2E}"/>
                </a:ext>
              </a:extLst>
            </p:cNvPr>
            <p:cNvSpPr/>
            <p:nvPr/>
          </p:nvSpPr>
          <p:spPr>
            <a:xfrm>
              <a:off x="14003929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59034-1B69-45FC-E80E-D6489FB54C58}"/>
                </a:ext>
              </a:extLst>
            </p:cNvPr>
            <p:cNvSpPr/>
            <p:nvPr/>
          </p:nvSpPr>
          <p:spPr>
            <a:xfrm>
              <a:off x="11567185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62988-3DEC-2A25-F070-5D5EC2FD8D07}"/>
                </a:ext>
              </a:extLst>
            </p:cNvPr>
            <p:cNvSpPr/>
            <p:nvPr/>
          </p:nvSpPr>
          <p:spPr>
            <a:xfrm>
              <a:off x="15219186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22424-A89F-9FF9-ECD9-FBEA48395DCD}"/>
              </a:ext>
            </a:extLst>
          </p:cNvPr>
          <p:cNvGrpSpPr/>
          <p:nvPr/>
        </p:nvGrpSpPr>
        <p:grpSpPr>
          <a:xfrm>
            <a:off x="12670522" y="8679327"/>
            <a:ext cx="4867258" cy="391105"/>
            <a:chOff x="12774693" y="8675715"/>
            <a:chExt cx="4867258" cy="3911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A3260-B408-72C2-B9DA-0DC88E4F70AA}"/>
                </a:ext>
              </a:extLst>
            </p:cNvPr>
            <p:cNvSpPr/>
            <p:nvPr/>
          </p:nvSpPr>
          <p:spPr>
            <a:xfrm>
              <a:off x="13996180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E9575-7DE2-2D56-2BC6-32B37AF1438A}"/>
                </a:ext>
              </a:extLst>
            </p:cNvPr>
            <p:cNvSpPr/>
            <p:nvPr/>
          </p:nvSpPr>
          <p:spPr>
            <a:xfrm>
              <a:off x="15211437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F0A47-A008-11BD-4ED9-56E9C4E697DE}"/>
                </a:ext>
              </a:extLst>
            </p:cNvPr>
            <p:cNvSpPr/>
            <p:nvPr/>
          </p:nvSpPr>
          <p:spPr>
            <a:xfrm>
              <a:off x="12774693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DD659-BAAE-7804-A5FD-8C64D7B68D36}"/>
                </a:ext>
              </a:extLst>
            </p:cNvPr>
            <p:cNvSpPr/>
            <p:nvPr/>
          </p:nvSpPr>
          <p:spPr>
            <a:xfrm>
              <a:off x="16426694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481880-8620-619F-483E-A88BE4099BDE}"/>
              </a:ext>
            </a:extLst>
          </p:cNvPr>
          <p:cNvGrpSpPr/>
          <p:nvPr/>
        </p:nvGrpSpPr>
        <p:grpSpPr>
          <a:xfrm>
            <a:off x="7803247" y="5167556"/>
            <a:ext cx="4867258" cy="391105"/>
            <a:chOff x="7897065" y="5249771"/>
            <a:chExt cx="4867258" cy="391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0CFBC5-C86C-1936-0549-0BF54D3708CB}"/>
                </a:ext>
              </a:extLst>
            </p:cNvPr>
            <p:cNvSpPr/>
            <p:nvPr/>
          </p:nvSpPr>
          <p:spPr>
            <a:xfrm>
              <a:off x="9118552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C770FC-11EA-6D2E-C5C3-6A72AF2C0614}"/>
                </a:ext>
              </a:extLst>
            </p:cNvPr>
            <p:cNvSpPr/>
            <p:nvPr/>
          </p:nvSpPr>
          <p:spPr>
            <a:xfrm>
              <a:off x="10333809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9FD749-0998-E8A8-32CB-8F90C47AD235}"/>
                </a:ext>
              </a:extLst>
            </p:cNvPr>
            <p:cNvSpPr/>
            <p:nvPr/>
          </p:nvSpPr>
          <p:spPr>
            <a:xfrm>
              <a:off x="7897065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EEDCA9-80EA-43C3-68B6-02F409E23F6F}"/>
                </a:ext>
              </a:extLst>
            </p:cNvPr>
            <p:cNvSpPr/>
            <p:nvPr/>
          </p:nvSpPr>
          <p:spPr>
            <a:xfrm>
              <a:off x="11549066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FFFD5F-33F0-BE20-9373-78297673194B}"/>
              </a:ext>
            </a:extLst>
          </p:cNvPr>
          <p:cNvGrpSpPr/>
          <p:nvPr/>
        </p:nvGrpSpPr>
        <p:grpSpPr>
          <a:xfrm>
            <a:off x="9018521" y="6109869"/>
            <a:ext cx="4867258" cy="391105"/>
            <a:chOff x="9122692" y="6106257"/>
            <a:chExt cx="4867258" cy="39110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DD554CA-B095-E3B2-D197-71DDF1488B68}"/>
                </a:ext>
              </a:extLst>
            </p:cNvPr>
            <p:cNvSpPr/>
            <p:nvPr/>
          </p:nvSpPr>
          <p:spPr>
            <a:xfrm>
              <a:off x="10344179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BA9883-A2F9-F5F7-4330-65201C9DEA41}"/>
                </a:ext>
              </a:extLst>
            </p:cNvPr>
            <p:cNvSpPr/>
            <p:nvPr/>
          </p:nvSpPr>
          <p:spPr>
            <a:xfrm>
              <a:off x="11559436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2B0A79-165A-D390-B99F-768F55D5B3E3}"/>
                </a:ext>
              </a:extLst>
            </p:cNvPr>
            <p:cNvSpPr/>
            <p:nvPr/>
          </p:nvSpPr>
          <p:spPr>
            <a:xfrm>
              <a:off x="9122692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E76EA0-435C-21B8-1BFF-F2CAA3F03FBE}"/>
                </a:ext>
              </a:extLst>
            </p:cNvPr>
            <p:cNvSpPr/>
            <p:nvPr/>
          </p:nvSpPr>
          <p:spPr>
            <a:xfrm>
              <a:off x="12774693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DD682-2290-4E5B-0405-B5D2820CED05}"/>
              </a:ext>
            </a:extLst>
          </p:cNvPr>
          <p:cNvGrpSpPr/>
          <p:nvPr/>
        </p:nvGrpSpPr>
        <p:grpSpPr>
          <a:xfrm>
            <a:off x="10240008" y="6966355"/>
            <a:ext cx="4867258" cy="391105"/>
            <a:chOff x="10344179" y="6962743"/>
            <a:chExt cx="4867258" cy="39110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38319-17A2-BB80-02B9-1D856B0D4026}"/>
                </a:ext>
              </a:extLst>
            </p:cNvPr>
            <p:cNvSpPr/>
            <p:nvPr/>
          </p:nvSpPr>
          <p:spPr>
            <a:xfrm>
              <a:off x="11565666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FDCACC-8BAC-74F3-3C3E-224670741D59}"/>
                </a:ext>
              </a:extLst>
            </p:cNvPr>
            <p:cNvSpPr/>
            <p:nvPr/>
          </p:nvSpPr>
          <p:spPr>
            <a:xfrm>
              <a:off x="12780923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1761B4-B358-416D-A56D-3748655E43DC}"/>
                </a:ext>
              </a:extLst>
            </p:cNvPr>
            <p:cNvSpPr/>
            <p:nvPr/>
          </p:nvSpPr>
          <p:spPr>
            <a:xfrm>
              <a:off x="10344179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EE32B-0772-5CF9-BF11-4E1DA7F20D08}"/>
                </a:ext>
              </a:extLst>
            </p:cNvPr>
            <p:cNvSpPr/>
            <p:nvPr/>
          </p:nvSpPr>
          <p:spPr>
            <a:xfrm>
              <a:off x="13996180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E5D07-F200-83F6-E3EB-A84B1817CEEB}"/>
              </a:ext>
            </a:extLst>
          </p:cNvPr>
          <p:cNvSpPr/>
          <p:nvPr/>
        </p:nvSpPr>
        <p:spPr>
          <a:xfrm>
            <a:off x="1688847" y="3520378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6FFB1C-CECC-5861-117C-B3DF7B426EF4}"/>
              </a:ext>
            </a:extLst>
          </p:cNvPr>
          <p:cNvSpPr/>
          <p:nvPr/>
        </p:nvSpPr>
        <p:spPr>
          <a:xfrm>
            <a:off x="2642478" y="3520377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EA83D6-8CDD-90A3-E8E1-7D59CDC55C12}"/>
              </a:ext>
            </a:extLst>
          </p:cNvPr>
          <p:cNvSpPr/>
          <p:nvPr/>
        </p:nvSpPr>
        <p:spPr>
          <a:xfrm>
            <a:off x="728986" y="3520379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78A86F-89D6-A5CD-5304-1C1A11130543}"/>
              </a:ext>
            </a:extLst>
          </p:cNvPr>
          <p:cNvSpPr/>
          <p:nvPr/>
        </p:nvSpPr>
        <p:spPr>
          <a:xfrm>
            <a:off x="1688847" y="5165180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2BDD2-AB20-B49C-67AC-53BB170381D9}"/>
              </a:ext>
            </a:extLst>
          </p:cNvPr>
          <p:cNvSpPr/>
          <p:nvPr/>
        </p:nvSpPr>
        <p:spPr>
          <a:xfrm>
            <a:off x="2642478" y="5165179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0E6573-D2B5-7F53-BAB5-4DDABCD4C0CE}"/>
              </a:ext>
            </a:extLst>
          </p:cNvPr>
          <p:cNvSpPr/>
          <p:nvPr/>
        </p:nvSpPr>
        <p:spPr>
          <a:xfrm>
            <a:off x="728986" y="5165181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6EE352-60BD-0462-2521-0910DB9BFF93}"/>
              </a:ext>
            </a:extLst>
          </p:cNvPr>
          <p:cNvSpPr/>
          <p:nvPr/>
        </p:nvSpPr>
        <p:spPr>
          <a:xfrm>
            <a:off x="1688847" y="436743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7DDFC-A534-CCE3-D091-7F58E79B4DED}"/>
              </a:ext>
            </a:extLst>
          </p:cNvPr>
          <p:cNvSpPr/>
          <p:nvPr/>
        </p:nvSpPr>
        <p:spPr>
          <a:xfrm>
            <a:off x="2642478" y="436743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E3322A-7FC5-4019-1643-98E1BED5FC41}"/>
              </a:ext>
            </a:extLst>
          </p:cNvPr>
          <p:cNvSpPr/>
          <p:nvPr/>
        </p:nvSpPr>
        <p:spPr>
          <a:xfrm>
            <a:off x="727471" y="4374857"/>
            <a:ext cx="959861" cy="3785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26D039B5-828B-1F48-7EDF-9DC96AE7C121}"/>
              </a:ext>
            </a:extLst>
          </p:cNvPr>
          <p:cNvSpPr/>
          <p:nvPr/>
        </p:nvSpPr>
        <p:spPr>
          <a:xfrm>
            <a:off x="1688847" y="6080404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325B101-834C-40E5-B480-6485374EA58A}"/>
              </a:ext>
            </a:extLst>
          </p:cNvPr>
          <p:cNvSpPr/>
          <p:nvPr/>
        </p:nvSpPr>
        <p:spPr>
          <a:xfrm>
            <a:off x="2642478" y="6080403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DF142EC-00AF-6727-B487-9D02982D65E0}"/>
              </a:ext>
            </a:extLst>
          </p:cNvPr>
          <p:cNvSpPr/>
          <p:nvPr/>
        </p:nvSpPr>
        <p:spPr>
          <a:xfrm>
            <a:off x="728986" y="6080405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95C379B-ECD1-3546-48F0-98E530A054FC}"/>
              </a:ext>
            </a:extLst>
          </p:cNvPr>
          <p:cNvSpPr/>
          <p:nvPr/>
        </p:nvSpPr>
        <p:spPr>
          <a:xfrm>
            <a:off x="1688847" y="693689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755D32E-89B4-45B0-C82E-F70FA08D7048}"/>
              </a:ext>
            </a:extLst>
          </p:cNvPr>
          <p:cNvSpPr/>
          <p:nvPr/>
        </p:nvSpPr>
        <p:spPr>
          <a:xfrm>
            <a:off x="2642478" y="693689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23E2D9F-B306-1D0F-D9E5-3C1FDC9A3DB2}"/>
              </a:ext>
            </a:extLst>
          </p:cNvPr>
          <p:cNvSpPr/>
          <p:nvPr/>
        </p:nvSpPr>
        <p:spPr>
          <a:xfrm>
            <a:off x="728986" y="693689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EA40E00E-14E2-F818-5F76-501CE2536E11}"/>
              </a:ext>
            </a:extLst>
          </p:cNvPr>
          <p:cNvSpPr/>
          <p:nvPr/>
        </p:nvSpPr>
        <p:spPr>
          <a:xfrm>
            <a:off x="1695076" y="7793376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3CF1F21-76FD-E37B-BD69-01A9FCF122A3}"/>
              </a:ext>
            </a:extLst>
          </p:cNvPr>
          <p:cNvSpPr/>
          <p:nvPr/>
        </p:nvSpPr>
        <p:spPr>
          <a:xfrm>
            <a:off x="2648707" y="7793375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8FC1400-97C1-2BCB-42C8-6E52A770F089}"/>
              </a:ext>
            </a:extLst>
          </p:cNvPr>
          <p:cNvSpPr/>
          <p:nvPr/>
        </p:nvSpPr>
        <p:spPr>
          <a:xfrm>
            <a:off x="735215" y="779337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75A193A1-2C18-6F91-3E95-57CF0FD50A2C}"/>
              </a:ext>
            </a:extLst>
          </p:cNvPr>
          <p:cNvSpPr/>
          <p:nvPr/>
        </p:nvSpPr>
        <p:spPr>
          <a:xfrm>
            <a:off x="1695076" y="864986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1139140E-635E-0B20-277A-8D070933E23A}"/>
              </a:ext>
            </a:extLst>
          </p:cNvPr>
          <p:cNvSpPr/>
          <p:nvPr/>
        </p:nvSpPr>
        <p:spPr>
          <a:xfrm>
            <a:off x="2648707" y="864986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F4C76087-4D36-BF9E-1681-4E535A1CAF33}"/>
              </a:ext>
            </a:extLst>
          </p:cNvPr>
          <p:cNvSpPr/>
          <p:nvPr/>
        </p:nvSpPr>
        <p:spPr>
          <a:xfrm>
            <a:off x="735215" y="864986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14D8898-01D0-7081-1E91-4880736557A6}"/>
              </a:ext>
            </a:extLst>
          </p:cNvPr>
          <p:cNvGrpSpPr/>
          <p:nvPr/>
        </p:nvGrpSpPr>
        <p:grpSpPr>
          <a:xfrm>
            <a:off x="728986" y="2730054"/>
            <a:ext cx="2860893" cy="391107"/>
            <a:chOff x="4243151" y="6297571"/>
            <a:chExt cx="2860893" cy="39110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770619-D700-ECF5-C715-DA9DA18DE92E}"/>
                </a:ext>
              </a:extLst>
            </p:cNvPr>
            <p:cNvSpPr/>
            <p:nvPr/>
          </p:nvSpPr>
          <p:spPr>
            <a:xfrm>
              <a:off x="5203012" y="6297572"/>
              <a:ext cx="95363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B70C60FB-5806-0256-CAE0-FDB1A94131BC}"/>
                </a:ext>
              </a:extLst>
            </p:cNvPr>
            <p:cNvSpPr/>
            <p:nvPr/>
          </p:nvSpPr>
          <p:spPr>
            <a:xfrm>
              <a:off x="6156643" y="6297571"/>
              <a:ext cx="94740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i+j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B39FD8A6-F2DC-A5FF-D8C7-6C7523430167}"/>
                </a:ext>
              </a:extLst>
            </p:cNvPr>
            <p:cNvSpPr/>
            <p:nvPr/>
          </p:nvSpPr>
          <p:spPr>
            <a:xfrm>
              <a:off x="4243151" y="6297573"/>
              <a:ext cx="95986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ED84AE-23E7-C86F-AA72-FD2AD3EC2C6A}"/>
              </a:ext>
            </a:extLst>
          </p:cNvPr>
          <p:cNvSpPr/>
          <p:nvPr/>
        </p:nvSpPr>
        <p:spPr>
          <a:xfrm>
            <a:off x="3935881" y="352840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C4192-110F-0C9B-8DEC-92695197130A}"/>
              </a:ext>
            </a:extLst>
          </p:cNvPr>
          <p:cNvSpPr/>
          <p:nvPr/>
        </p:nvSpPr>
        <p:spPr>
          <a:xfrm>
            <a:off x="3935881" y="2680313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71E34C-882B-0C2F-1077-5BE7A9ECA005}"/>
              </a:ext>
            </a:extLst>
          </p:cNvPr>
          <p:cNvSpPr/>
          <p:nvPr/>
        </p:nvSpPr>
        <p:spPr>
          <a:xfrm>
            <a:off x="6574521" y="3538579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942FEF-87C0-8CE2-7CEC-EC116476F5D7}"/>
              </a:ext>
            </a:extLst>
          </p:cNvPr>
          <p:cNvSpPr/>
          <p:nvPr/>
        </p:nvSpPr>
        <p:spPr>
          <a:xfrm>
            <a:off x="5350973" y="3541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432EB-44DE-DF27-2E9C-68563A041EBA}"/>
              </a:ext>
            </a:extLst>
          </p:cNvPr>
          <p:cNvSpPr/>
          <p:nvPr/>
        </p:nvSpPr>
        <p:spPr>
          <a:xfrm>
            <a:off x="7800131" y="3539961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3C729C-9BF5-CDE5-7C0F-00D0FB71A312}"/>
              </a:ext>
            </a:extLst>
          </p:cNvPr>
          <p:cNvSpPr/>
          <p:nvPr/>
        </p:nvSpPr>
        <p:spPr>
          <a:xfrm>
            <a:off x="9021619" y="35399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7D3E86-8155-2873-BB9B-B973C8791F59}"/>
              </a:ext>
            </a:extLst>
          </p:cNvPr>
          <p:cNvSpPr/>
          <p:nvPr/>
        </p:nvSpPr>
        <p:spPr>
          <a:xfrm>
            <a:off x="6582271" y="430790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3D3018-F07D-6055-5C6D-9FA9D9B32B68}"/>
              </a:ext>
            </a:extLst>
          </p:cNvPr>
          <p:cNvSpPr/>
          <p:nvPr/>
        </p:nvSpPr>
        <p:spPr>
          <a:xfrm>
            <a:off x="7796952" y="430836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0C3CD4-A2AD-4959-528C-2F603BA84382}"/>
              </a:ext>
            </a:extLst>
          </p:cNvPr>
          <p:cNvSpPr/>
          <p:nvPr/>
        </p:nvSpPr>
        <p:spPr>
          <a:xfrm>
            <a:off x="8999919" y="430790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B6E01D8A-84AC-3258-9925-BFAD04B82724}"/>
              </a:ext>
            </a:extLst>
          </p:cNvPr>
          <p:cNvSpPr/>
          <p:nvPr/>
        </p:nvSpPr>
        <p:spPr>
          <a:xfrm>
            <a:off x="10221236" y="43083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DE3D4F3F-9AA9-54EE-092C-E15CD9A31C1B}"/>
              </a:ext>
            </a:extLst>
          </p:cNvPr>
          <p:cNvSpPr/>
          <p:nvPr/>
        </p:nvSpPr>
        <p:spPr>
          <a:xfrm>
            <a:off x="13895883" y="69656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8ECEF31D-0E48-7429-0E71-13C6162D5486}"/>
              </a:ext>
            </a:extLst>
          </p:cNvPr>
          <p:cNvSpPr/>
          <p:nvPr/>
        </p:nvSpPr>
        <p:spPr>
          <a:xfrm>
            <a:off x="16350842" y="2680313"/>
            <a:ext cx="1208172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BA24A8D-B9C2-D13E-33F9-5148F8A2E4F1}"/>
              </a:ext>
            </a:extLst>
          </p:cNvPr>
          <p:cNvSpPr/>
          <p:nvPr/>
        </p:nvSpPr>
        <p:spPr>
          <a:xfrm>
            <a:off x="7779140" y="5169635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DD496EEE-FABA-40C5-4450-1E63E48A46F9}"/>
              </a:ext>
            </a:extLst>
          </p:cNvPr>
          <p:cNvSpPr/>
          <p:nvPr/>
        </p:nvSpPr>
        <p:spPr>
          <a:xfrm>
            <a:off x="9002161" y="516517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D1668A9C-7E54-674B-4B21-1AD5D4D47EE5}"/>
              </a:ext>
            </a:extLst>
          </p:cNvPr>
          <p:cNvSpPr/>
          <p:nvPr/>
        </p:nvSpPr>
        <p:spPr>
          <a:xfrm>
            <a:off x="10239990" y="516517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17227C80-9338-2678-D340-8A971D4697AF}"/>
              </a:ext>
            </a:extLst>
          </p:cNvPr>
          <p:cNvSpPr/>
          <p:nvPr/>
        </p:nvSpPr>
        <p:spPr>
          <a:xfrm>
            <a:off x="11469243" y="516517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D02F8A-E1F2-12BB-4329-26F84622C1B9}"/>
              </a:ext>
            </a:extLst>
          </p:cNvPr>
          <p:cNvSpPr/>
          <p:nvPr/>
        </p:nvSpPr>
        <p:spPr>
          <a:xfrm>
            <a:off x="9016245" y="6108912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F3B4CCF1-6625-C388-ABFD-5D685C73CB57}"/>
              </a:ext>
            </a:extLst>
          </p:cNvPr>
          <p:cNvSpPr/>
          <p:nvPr/>
        </p:nvSpPr>
        <p:spPr>
          <a:xfrm>
            <a:off x="10253986" y="611161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E7C902C7-95D7-AEEB-BE4E-AA5527138A38}"/>
              </a:ext>
            </a:extLst>
          </p:cNvPr>
          <p:cNvSpPr/>
          <p:nvPr/>
        </p:nvSpPr>
        <p:spPr>
          <a:xfrm>
            <a:off x="11455247" y="6109868"/>
            <a:ext cx="1215257" cy="3928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5F2956FA-96DC-8BD2-C3C9-CA985F3CDDDB}"/>
              </a:ext>
            </a:extLst>
          </p:cNvPr>
          <p:cNvSpPr/>
          <p:nvPr/>
        </p:nvSpPr>
        <p:spPr>
          <a:xfrm>
            <a:off x="12664291" y="6109867"/>
            <a:ext cx="1215257" cy="389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AF641DE-8377-2E9D-F52E-73FF125386A0}"/>
              </a:ext>
            </a:extLst>
          </p:cNvPr>
          <p:cNvSpPr/>
          <p:nvPr/>
        </p:nvSpPr>
        <p:spPr>
          <a:xfrm>
            <a:off x="10236134" y="6965660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6D2F96E2-199A-9B22-8252-271D3C5563C0}"/>
              </a:ext>
            </a:extLst>
          </p:cNvPr>
          <p:cNvSpPr/>
          <p:nvPr/>
        </p:nvSpPr>
        <p:spPr>
          <a:xfrm>
            <a:off x="11455248" y="6967226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6770BFD-3C41-F235-3C78-43C108050582}"/>
              </a:ext>
            </a:extLst>
          </p:cNvPr>
          <p:cNvSpPr/>
          <p:nvPr/>
        </p:nvSpPr>
        <p:spPr>
          <a:xfrm>
            <a:off x="12684500" y="696705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35CE1A1-BFE3-0B1F-C707-F07650D305AD}"/>
              </a:ext>
            </a:extLst>
          </p:cNvPr>
          <p:cNvSpPr/>
          <p:nvPr/>
        </p:nvSpPr>
        <p:spPr>
          <a:xfrm>
            <a:off x="11461495" y="7826791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AC410A64-C070-1E53-F9E6-45F7B7133EEA}"/>
              </a:ext>
            </a:extLst>
          </p:cNvPr>
          <p:cNvSpPr/>
          <p:nvPr/>
        </p:nvSpPr>
        <p:spPr>
          <a:xfrm>
            <a:off x="12695149" y="782284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32FCB841-B882-F26D-0CB0-B52CFE24A318}"/>
              </a:ext>
            </a:extLst>
          </p:cNvPr>
          <p:cNvSpPr/>
          <p:nvPr/>
        </p:nvSpPr>
        <p:spPr>
          <a:xfrm>
            <a:off x="13911421" y="782679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14D38ABD-D801-0D71-5795-21EC1C144C91}"/>
              </a:ext>
            </a:extLst>
          </p:cNvPr>
          <p:cNvSpPr/>
          <p:nvPr/>
        </p:nvSpPr>
        <p:spPr>
          <a:xfrm>
            <a:off x="15126678" y="782284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7E980FF-E3BA-0509-0CBB-004D595A714C}"/>
              </a:ext>
            </a:extLst>
          </p:cNvPr>
          <p:cNvSpPr/>
          <p:nvPr/>
        </p:nvSpPr>
        <p:spPr>
          <a:xfrm>
            <a:off x="12664292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BC694B85-D084-BFDD-FC7A-A69B1726EE2A}"/>
              </a:ext>
            </a:extLst>
          </p:cNvPr>
          <p:cNvSpPr/>
          <p:nvPr/>
        </p:nvSpPr>
        <p:spPr>
          <a:xfrm>
            <a:off x="13892009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BC4C1CC6-FC22-FFB4-B502-11EA7AC78902}"/>
              </a:ext>
            </a:extLst>
          </p:cNvPr>
          <p:cNvSpPr/>
          <p:nvPr/>
        </p:nvSpPr>
        <p:spPr>
          <a:xfrm>
            <a:off x="15135585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8EEE25C-959C-516A-BAAD-587EA00DE0C6}"/>
              </a:ext>
            </a:extLst>
          </p:cNvPr>
          <p:cNvSpPr/>
          <p:nvPr/>
        </p:nvSpPr>
        <p:spPr>
          <a:xfrm>
            <a:off x="16350842" y="8679326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A3B2D783-210C-E7CC-8335-4DE5536C7AF1}"/>
              </a:ext>
            </a:extLst>
          </p:cNvPr>
          <p:cNvSpPr txBox="1"/>
          <p:nvPr/>
        </p:nvSpPr>
        <p:spPr>
          <a:xfrm>
            <a:off x="5851449" y="208341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</a:t>
            </a:r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isualization</a:t>
            </a:r>
            <a:endParaRPr lang="en-VN" sz="40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4DD2559-2E61-C946-42DC-B35BAE56C052}"/>
              </a:ext>
            </a:extLst>
          </p:cNvPr>
          <p:cNvSpPr/>
          <p:nvPr/>
        </p:nvSpPr>
        <p:spPr>
          <a:xfrm>
            <a:off x="5504229" y="5768510"/>
            <a:ext cx="3008424" cy="99118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>
                <a:solidFill>
                  <a:schemeClr val="tx1"/>
                </a:solidFill>
                <a:latin typeface="Playfair Display" pitchFamily="2" charset="77"/>
              </a:rPr>
              <a:t>i</a:t>
            </a:r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=(N-M+1)</a:t>
            </a:r>
          </a:p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j !=( M = 4)</a:t>
            </a:r>
            <a:endParaRPr lang="en-VN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35C5EF2E-3721-A39F-54FF-D72F34CA01F5}"/>
              </a:ext>
            </a:extLst>
          </p:cNvPr>
          <p:cNvCxnSpPr>
            <a:cxnSpLocks/>
          </p:cNvCxnSpPr>
          <p:nvPr/>
        </p:nvCxnSpPr>
        <p:spPr>
          <a:xfrm>
            <a:off x="7010841" y="6917201"/>
            <a:ext cx="0" cy="380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Rectangle 512">
            <a:extLst>
              <a:ext uri="{FF2B5EF4-FFF2-40B4-BE49-F238E27FC236}">
                <a16:creationId xmlns:a16="http://schemas.microsoft.com/office/drawing/2014/main" id="{9A9C0ED8-0A4A-7243-0E6A-D6ADEC4DA490}"/>
              </a:ext>
            </a:extLst>
          </p:cNvPr>
          <p:cNvSpPr/>
          <p:nvPr/>
        </p:nvSpPr>
        <p:spPr>
          <a:xfrm>
            <a:off x="5718845" y="7455647"/>
            <a:ext cx="2544213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N=10</a:t>
            </a:r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703EE0CE-CEC7-A77F-50EF-F3878518EB49}"/>
              </a:ext>
            </a:extLst>
          </p:cNvPr>
          <p:cNvCxnSpPr>
            <a:cxnSpLocks/>
          </p:cNvCxnSpPr>
          <p:nvPr/>
        </p:nvCxnSpPr>
        <p:spPr>
          <a:xfrm>
            <a:off x="6994876" y="8326333"/>
            <a:ext cx="13565" cy="391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640E010A-0F37-077A-44EC-3AE7D8F2C22A}"/>
              </a:ext>
            </a:extLst>
          </p:cNvPr>
          <p:cNvSpPr/>
          <p:nvPr/>
        </p:nvSpPr>
        <p:spPr>
          <a:xfrm>
            <a:off x="4912275" y="8819308"/>
            <a:ext cx="4165201" cy="99118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does not </a:t>
            </a:r>
          </a:p>
          <a:p>
            <a:pPr algn="ctr"/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occur in the text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graphicFrame>
        <p:nvGraphicFramePr>
          <p:cNvPr id="519" name="Table 5">
            <a:extLst>
              <a:ext uri="{FF2B5EF4-FFF2-40B4-BE49-F238E27FC236}">
                <a16:creationId xmlns:a16="http://schemas.microsoft.com/office/drawing/2014/main" id="{0BDB3650-E669-1204-444A-A170EA858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600"/>
              </p:ext>
            </p:extLst>
          </p:nvPr>
        </p:nvGraphicFramePr>
        <p:xfrm>
          <a:off x="876077" y="1233387"/>
          <a:ext cx="2579170" cy="91440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787">
                  <a:extLst>
                    <a:ext uri="{9D8B030D-6E8A-4147-A177-3AD203B41FA5}">
                      <a16:colId xmlns:a16="http://schemas.microsoft.com/office/drawing/2014/main" val="17225408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2371748567"/>
                    </a:ext>
                  </a:extLst>
                </a:gridCol>
                <a:gridCol w="1272885">
                  <a:extLst>
                    <a:ext uri="{9D8B030D-6E8A-4147-A177-3AD203B41FA5}">
                      <a16:colId xmlns:a16="http://schemas.microsoft.com/office/drawing/2014/main" val="2300473504"/>
                    </a:ext>
                  </a:extLst>
                </a:gridCol>
              </a:tblGrid>
              <a:tr h="427853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N-M+1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8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layfair Display" pitchFamily="2" charset="77"/>
                        </a:rPr>
                        <a:t>7</a:t>
                      </a:r>
                      <a:endParaRPr lang="en-VN" sz="240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7021"/>
                  </a:ext>
                </a:extLst>
              </a:tr>
            </a:tbl>
          </a:graphicData>
        </a:graphic>
      </p:graphicFrame>
      <p:sp>
        <p:nvSpPr>
          <p:cNvPr id="488" name="Rectangle 487">
            <a:extLst>
              <a:ext uri="{FF2B5EF4-FFF2-40B4-BE49-F238E27FC236}">
                <a16:creationId xmlns:a16="http://schemas.microsoft.com/office/drawing/2014/main" id="{51125CA4-F6AD-ACEE-030E-943C6E3B63CF}"/>
              </a:ext>
            </a:extLst>
          </p:cNvPr>
          <p:cNvSpPr/>
          <p:nvPr/>
        </p:nvSpPr>
        <p:spPr>
          <a:xfrm>
            <a:off x="735214" y="9331170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7321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24 L -2.08333E-6 1.1111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0" animBg="1"/>
      <p:bldP spid="461" grpId="0" animBg="1"/>
      <p:bldP spid="462" grpId="0" animBg="1"/>
      <p:bldP spid="467" grpId="0" animBg="1"/>
      <p:bldP spid="484" grpId="0" animBg="1"/>
      <p:bldP spid="485" grpId="0" animBg="1"/>
      <p:bldP spid="486" grpId="0" animBg="1"/>
      <p:bldP spid="487" grpId="0" animBg="1"/>
      <p:bldP spid="489" grpId="0" animBg="1"/>
      <p:bldP spid="513" grpId="0" animBg="1"/>
      <p:bldP spid="517" grpId="0" animBg="1"/>
      <p:bldP spid="48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8986" y="1040474"/>
            <a:ext cx="1019002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196978" y="816591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1760652" y="816591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2321700" y="816591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0800000">
            <a:off x="15393595" y="-1672028"/>
            <a:ext cx="3975652" cy="5385883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9395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421076-15A2-505C-716A-E154B9E0ABBF}"/>
              </a:ext>
            </a:extLst>
          </p:cNvPr>
          <p:cNvCxnSpPr>
            <a:cxnSpLocks/>
          </p:cNvCxnSpPr>
          <p:nvPr/>
        </p:nvCxnSpPr>
        <p:spPr>
          <a:xfrm>
            <a:off x="5823999" y="166574"/>
            <a:ext cx="0" cy="707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732DD6A-FD6E-C5D8-52C2-B7BF5933F43D}"/>
              </a:ext>
            </a:extLst>
          </p:cNvPr>
          <p:cNvSpPr txBox="1"/>
          <p:nvPr/>
        </p:nvSpPr>
        <p:spPr>
          <a:xfrm>
            <a:off x="6499473" y="182766"/>
            <a:ext cx="2848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sym typeface="Playfair Display Black"/>
              </a:rPr>
              <a:t>Drawback</a:t>
            </a:r>
            <a:endParaRPr lang="en-VN" sz="40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D04B3-C4FB-4B04-2708-E3BE2DC98B41}"/>
              </a:ext>
            </a:extLst>
          </p:cNvPr>
          <p:cNvSpPr txBox="1"/>
          <p:nvPr/>
        </p:nvSpPr>
        <p:spPr>
          <a:xfrm>
            <a:off x="1230845" y="1479072"/>
            <a:ext cx="14095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57200" latinLnBrk="1"/>
            <a:r>
              <a:rPr lang="en-VN" sz="3600" dirty="0">
                <a:latin typeface="Playfair Display" pitchFamily="2" charset="77"/>
              </a:rPr>
              <a:t>Main problem: needs back</a:t>
            </a:r>
            <a:r>
              <a:rPr lang="en-US" sz="3600" dirty="0">
                <a:latin typeface="Playfair Display" pitchFamily="2" charset="77"/>
              </a:rPr>
              <a:t> </a:t>
            </a:r>
            <a:r>
              <a:rPr lang="en-VN" sz="3600" dirty="0">
                <a:latin typeface="Playfair Display" pitchFamily="2" charset="77"/>
              </a:rPr>
              <a:t>up for every mismatch</a:t>
            </a:r>
            <a:r>
              <a:rPr lang="en-US" sz="3600" dirty="0">
                <a:latin typeface="Playfair Display" pitchFamily="2" charset="77"/>
              </a:rPr>
              <a:t>.</a:t>
            </a:r>
          </a:p>
          <a:p>
            <a:pPr indent="-457200" latinLnBrk="1"/>
            <a:endParaRPr lang="en-VN" sz="3600" dirty="0">
              <a:latin typeface="Playfair Display" pitchFamily="2" charset="77"/>
            </a:endParaRPr>
          </a:p>
          <a:p>
            <a:pPr indent="-457200" latinLnBrk="1"/>
            <a:r>
              <a:rPr lang="en-VN" sz="3600" dirty="0">
                <a:latin typeface="Playfair Display" pitchFamily="2" charset="77"/>
              </a:rPr>
              <a:t>Not so efficient especially when there are lots of matching prefixes.</a:t>
            </a:r>
          </a:p>
          <a:p>
            <a:pPr indent="-457200" latinLnBrk="1"/>
            <a:r>
              <a:rPr lang="en-VN" sz="3600" dirty="0">
                <a:latin typeface="Playfair Display" pitchFamily="2" charset="77"/>
              </a:rPr>
              <a:t>For example: pattern is DDD</a:t>
            </a:r>
            <a:r>
              <a:rPr lang="en-US" sz="3600" dirty="0">
                <a:latin typeface="Playfair Display" pitchFamily="2" charset="77"/>
              </a:rPr>
              <a:t>S</a:t>
            </a:r>
            <a:r>
              <a:rPr lang="en-VN" sz="3600" dirty="0">
                <a:latin typeface="Playfair Display" pitchFamily="2" charset="77"/>
              </a:rPr>
              <a:t> and the text is DDDDDD</a:t>
            </a:r>
            <a:r>
              <a:rPr lang="en-US" sz="3600" dirty="0">
                <a:latin typeface="Playfair Display" pitchFamily="2" charset="77"/>
              </a:rPr>
              <a:t>S</a:t>
            </a:r>
            <a:endParaRPr lang="en-VN" sz="3600" dirty="0">
              <a:latin typeface="Playfair Display" pitchFamily="2" charset="77"/>
            </a:endParaRPr>
          </a:p>
        </p:txBody>
      </p:sp>
      <p:grpSp>
        <p:nvGrpSpPr>
          <p:cNvPr id="4" name="Google Shape;493;p24">
            <a:extLst>
              <a:ext uri="{FF2B5EF4-FFF2-40B4-BE49-F238E27FC236}">
                <a16:creationId xmlns:a16="http://schemas.microsoft.com/office/drawing/2014/main" id="{4D9C16F3-F09E-0BD7-173C-96C4B700552A}"/>
              </a:ext>
            </a:extLst>
          </p:cNvPr>
          <p:cNvGrpSpPr/>
          <p:nvPr/>
        </p:nvGrpSpPr>
        <p:grpSpPr>
          <a:xfrm>
            <a:off x="600903" y="1632046"/>
            <a:ext cx="406823" cy="408647"/>
            <a:chOff x="1813" y="0"/>
            <a:chExt cx="809173" cy="812800"/>
          </a:xfrm>
        </p:grpSpPr>
        <p:sp>
          <p:nvSpPr>
            <p:cNvPr id="5" name="Google Shape;494;p24">
              <a:extLst>
                <a:ext uri="{FF2B5EF4-FFF2-40B4-BE49-F238E27FC236}">
                  <a16:creationId xmlns:a16="http://schemas.microsoft.com/office/drawing/2014/main" id="{2C1A0B12-8369-9B7D-8D02-DF574753CFA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5;p24">
              <a:extLst>
                <a:ext uri="{FF2B5EF4-FFF2-40B4-BE49-F238E27FC236}">
                  <a16:creationId xmlns:a16="http://schemas.microsoft.com/office/drawing/2014/main" id="{A2649616-5454-547A-0B6A-8102C7DB915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496;p24">
            <a:extLst>
              <a:ext uri="{FF2B5EF4-FFF2-40B4-BE49-F238E27FC236}">
                <a16:creationId xmlns:a16="http://schemas.microsoft.com/office/drawing/2014/main" id="{645806C1-BFD1-E657-037F-F705BF1E1762}"/>
              </a:ext>
            </a:extLst>
          </p:cNvPr>
          <p:cNvGrpSpPr/>
          <p:nvPr/>
        </p:nvGrpSpPr>
        <p:grpSpPr>
          <a:xfrm>
            <a:off x="589584" y="2679933"/>
            <a:ext cx="406823" cy="408647"/>
            <a:chOff x="1813" y="0"/>
            <a:chExt cx="809173" cy="812800"/>
          </a:xfrm>
        </p:grpSpPr>
        <p:sp>
          <p:nvSpPr>
            <p:cNvPr id="8" name="Google Shape;497;p24">
              <a:extLst>
                <a:ext uri="{FF2B5EF4-FFF2-40B4-BE49-F238E27FC236}">
                  <a16:creationId xmlns:a16="http://schemas.microsoft.com/office/drawing/2014/main" id="{DB43AC9D-B502-83AF-E1DF-D56257EAE68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8;p24">
              <a:extLst>
                <a:ext uri="{FF2B5EF4-FFF2-40B4-BE49-F238E27FC236}">
                  <a16:creationId xmlns:a16="http://schemas.microsoft.com/office/drawing/2014/main" id="{10BD2276-1514-4667-4846-65B8606F6DC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493;p24">
            <a:extLst>
              <a:ext uri="{FF2B5EF4-FFF2-40B4-BE49-F238E27FC236}">
                <a16:creationId xmlns:a16="http://schemas.microsoft.com/office/drawing/2014/main" id="{052EB2E0-ED26-EC1A-6108-7108C1F918F9}"/>
              </a:ext>
            </a:extLst>
          </p:cNvPr>
          <p:cNvGrpSpPr/>
          <p:nvPr/>
        </p:nvGrpSpPr>
        <p:grpSpPr>
          <a:xfrm>
            <a:off x="572119" y="8837879"/>
            <a:ext cx="406823" cy="408647"/>
            <a:chOff x="1813" y="0"/>
            <a:chExt cx="809173" cy="812800"/>
          </a:xfrm>
        </p:grpSpPr>
        <p:sp>
          <p:nvSpPr>
            <p:cNvPr id="14" name="Google Shape;494;p24">
              <a:extLst>
                <a:ext uri="{FF2B5EF4-FFF2-40B4-BE49-F238E27FC236}">
                  <a16:creationId xmlns:a16="http://schemas.microsoft.com/office/drawing/2014/main" id="{7FF12F7F-A421-3D2F-E9BB-04AB3752BD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5;p24">
              <a:extLst>
                <a:ext uri="{FF2B5EF4-FFF2-40B4-BE49-F238E27FC236}">
                  <a16:creationId xmlns:a16="http://schemas.microsoft.com/office/drawing/2014/main" id="{7F48E4F1-5FAA-D939-7172-FE99FB8E84B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E6B394-3410-6211-F3C4-A4A22DC9B4B5}"/>
              </a:ext>
            </a:extLst>
          </p:cNvPr>
          <p:cNvSpPr txBox="1"/>
          <p:nvPr/>
        </p:nvSpPr>
        <p:spPr>
          <a:xfrm>
            <a:off x="1268253" y="8539940"/>
            <a:ext cx="16159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Lots of compares: ~N*M where N is length of text, M is length of the pattern. </a:t>
            </a:r>
          </a:p>
          <a:p>
            <a:pPr marL="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Linear time guarantee would be better.</a:t>
            </a:r>
          </a:p>
        </p:txBody>
      </p:sp>
      <p:pic>
        <p:nvPicPr>
          <p:cNvPr id="19" name="BruteForce_10091D16-F238-44D5-92FC-E4AA96290EAD.mp4">
            <a:hlinkClick r:id="" action="ppaction://media"/>
            <a:extLst>
              <a:ext uri="{FF2B5EF4-FFF2-40B4-BE49-F238E27FC236}">
                <a16:creationId xmlns:a16="http://schemas.microsoft.com/office/drawing/2014/main" id="{90375F9C-2E56-B96B-6983-B6344454B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542" t="6328" r="10146" b="13428"/>
          <a:stretch/>
        </p:blipFill>
        <p:spPr>
          <a:xfrm>
            <a:off x="4758213" y="4290102"/>
            <a:ext cx="8271145" cy="35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We've Learned About SSH Brute Force Attacks">
            <a:extLst>
              <a:ext uri="{FF2B5EF4-FFF2-40B4-BE49-F238E27FC236}">
                <a16:creationId xmlns:a16="http://schemas.microsoft.com/office/drawing/2014/main" id="{B8C3E30D-1BBF-7F33-DB96-A9F7F604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5" y="1506444"/>
            <a:ext cx="8415014" cy="40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8986" y="1040474"/>
            <a:ext cx="1019002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196978" y="816591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1760652" y="816591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2321700" y="816591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2770842" y="6245527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9395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kumimoji="0" lang="en-VN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What is a Brute Force Attack and Why You Should Care?">
            <a:extLst>
              <a:ext uri="{FF2B5EF4-FFF2-40B4-BE49-F238E27FC236}">
                <a16:creationId xmlns:a16="http://schemas.microsoft.com/office/drawing/2014/main" id="{D2E7E779-FF02-12FC-59A7-3679C565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03" y="5792420"/>
            <a:ext cx="92392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18"/>
          <p:cNvCxnSpPr/>
          <p:nvPr/>
        </p:nvCxnSpPr>
        <p:spPr>
          <a:xfrm flipV="1">
            <a:off x="640984" y="2302407"/>
            <a:ext cx="9515928" cy="14653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-2442058" y="-259113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-1878384" y="-259113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-1317336" y="-259113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 rot="10800000">
            <a:off x="14782869" y="6409108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889500-C0F5-2596-C983-8A53A10BFE21}"/>
              </a:ext>
            </a:extLst>
          </p:cNvPr>
          <p:cNvGrpSpPr/>
          <p:nvPr/>
        </p:nvGrpSpPr>
        <p:grpSpPr>
          <a:xfrm>
            <a:off x="10847998" y="2062414"/>
            <a:ext cx="1531545" cy="408647"/>
            <a:chOff x="376817" y="339084"/>
            <a:chExt cx="1531545" cy="408647"/>
          </a:xfrm>
        </p:grpSpPr>
        <p:grpSp>
          <p:nvGrpSpPr>
            <p:cNvPr id="2" name="Google Shape;139;p14">
              <a:extLst>
                <a:ext uri="{FF2B5EF4-FFF2-40B4-BE49-F238E27FC236}">
                  <a16:creationId xmlns:a16="http://schemas.microsoft.com/office/drawing/2014/main" id="{21E53A27-3B4F-1274-EDF9-3FC41C4B730B}"/>
                </a:ext>
              </a:extLst>
            </p:cNvPr>
            <p:cNvGrpSpPr/>
            <p:nvPr/>
          </p:nvGrpSpPr>
          <p:grpSpPr>
            <a:xfrm>
              <a:off x="376817" y="339084"/>
              <a:ext cx="406823" cy="408647"/>
              <a:chOff x="1813" y="0"/>
              <a:chExt cx="809173" cy="812800"/>
            </a:xfrm>
          </p:grpSpPr>
          <p:sp>
            <p:nvSpPr>
              <p:cNvPr id="3" name="Google Shape;140;p14">
                <a:extLst>
                  <a:ext uri="{FF2B5EF4-FFF2-40B4-BE49-F238E27FC236}">
                    <a16:creationId xmlns:a16="http://schemas.microsoft.com/office/drawing/2014/main" id="{0005CDF8-579E-F29E-3433-81C3AF1FD8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41;p14">
                <a:extLst>
                  <a:ext uri="{FF2B5EF4-FFF2-40B4-BE49-F238E27FC236}">
                    <a16:creationId xmlns:a16="http://schemas.microsoft.com/office/drawing/2014/main" id="{5D58BED2-E8FC-77E0-B24D-78B654A6E7D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2;p14">
              <a:extLst>
                <a:ext uri="{FF2B5EF4-FFF2-40B4-BE49-F238E27FC236}">
                  <a16:creationId xmlns:a16="http://schemas.microsoft.com/office/drawing/2014/main" id="{C03B7431-0794-D2E9-A909-678C3A394230}"/>
                </a:ext>
              </a:extLst>
            </p:cNvPr>
            <p:cNvGrpSpPr/>
            <p:nvPr/>
          </p:nvGrpSpPr>
          <p:grpSpPr>
            <a:xfrm>
              <a:off x="940492" y="339084"/>
              <a:ext cx="406823" cy="408647"/>
              <a:chOff x="1813" y="0"/>
              <a:chExt cx="809173" cy="812800"/>
            </a:xfrm>
          </p:grpSpPr>
          <p:sp>
            <p:nvSpPr>
              <p:cNvPr id="6" name="Google Shape;143;p14">
                <a:extLst>
                  <a:ext uri="{FF2B5EF4-FFF2-40B4-BE49-F238E27FC236}">
                    <a16:creationId xmlns:a16="http://schemas.microsoft.com/office/drawing/2014/main" id="{688ACC97-D544-5EDB-90E2-6676D7E0056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4;p14">
                <a:extLst>
                  <a:ext uri="{FF2B5EF4-FFF2-40B4-BE49-F238E27FC236}">
                    <a16:creationId xmlns:a16="http://schemas.microsoft.com/office/drawing/2014/main" id="{D3385A92-F398-9AE4-5A9A-174557F72A49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45;p14">
              <a:extLst>
                <a:ext uri="{FF2B5EF4-FFF2-40B4-BE49-F238E27FC236}">
                  <a16:creationId xmlns:a16="http://schemas.microsoft.com/office/drawing/2014/main" id="{21EC8557-D019-68D8-6B7C-77BC0411FD8E}"/>
                </a:ext>
              </a:extLst>
            </p:cNvPr>
            <p:cNvGrpSpPr/>
            <p:nvPr/>
          </p:nvGrpSpPr>
          <p:grpSpPr>
            <a:xfrm>
              <a:off x="1501539" y="339084"/>
              <a:ext cx="406823" cy="408647"/>
              <a:chOff x="1813" y="0"/>
              <a:chExt cx="809173" cy="812800"/>
            </a:xfrm>
          </p:grpSpPr>
          <p:sp>
            <p:nvSpPr>
              <p:cNvPr id="9" name="Google Shape;146;p14">
                <a:extLst>
                  <a:ext uri="{FF2B5EF4-FFF2-40B4-BE49-F238E27FC236}">
                    <a16:creationId xmlns:a16="http://schemas.microsoft.com/office/drawing/2014/main" id="{EEC7DCC1-68D3-20F5-4254-8834964DCEC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7;p14">
                <a:extLst>
                  <a:ext uri="{FF2B5EF4-FFF2-40B4-BE49-F238E27FC236}">
                    <a16:creationId xmlns:a16="http://schemas.microsoft.com/office/drawing/2014/main" id="{FDDFE133-B2EC-56B1-34FC-A6BC833269A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" name="Google Shape;126;p14">
            <a:extLst>
              <a:ext uri="{FF2B5EF4-FFF2-40B4-BE49-F238E27FC236}">
                <a16:creationId xmlns:a16="http://schemas.microsoft.com/office/drawing/2014/main" id="{8F947CAB-E4D2-07D4-59C5-633143BAEBE5}"/>
              </a:ext>
            </a:extLst>
          </p:cNvPr>
          <p:cNvSpPr txBox="1"/>
          <p:nvPr/>
        </p:nvSpPr>
        <p:spPr>
          <a:xfrm>
            <a:off x="9014942" y="4651322"/>
            <a:ext cx="771346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</a:t>
            </a: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2.1. Brute force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2.2. Knuth-Morris-Pratt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2.3. Boyer-Moore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2.4. Rabin Karp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3BCBE-37F5-392A-8344-F8847FF5390C}"/>
              </a:ext>
            </a:extLst>
          </p:cNvPr>
          <p:cNvGrpSpPr/>
          <p:nvPr/>
        </p:nvGrpSpPr>
        <p:grpSpPr>
          <a:xfrm>
            <a:off x="-499225" y="312578"/>
            <a:ext cx="9041466" cy="1580390"/>
            <a:chOff x="-543869" y="1288110"/>
            <a:chExt cx="11137392" cy="1668420"/>
          </a:xfrm>
        </p:grpSpPr>
        <p:sp>
          <p:nvSpPr>
            <p:cNvPr id="12" name="Google Shape;200;p16">
              <a:extLst>
                <a:ext uri="{FF2B5EF4-FFF2-40B4-BE49-F238E27FC236}">
                  <a16:creationId xmlns:a16="http://schemas.microsoft.com/office/drawing/2014/main" id="{79A24E82-5C49-1392-B49E-F88A2D00AE55}"/>
                </a:ext>
              </a:extLst>
            </p:cNvPr>
            <p:cNvSpPr/>
            <p:nvPr/>
          </p:nvSpPr>
          <p:spPr>
            <a:xfrm>
              <a:off x="873897" y="1288110"/>
              <a:ext cx="8366229" cy="1668420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65C57-1567-C4D4-3D53-C760D5E19BA1}"/>
                </a:ext>
              </a:extLst>
            </p:cNvPr>
            <p:cNvSpPr txBox="1"/>
            <p:nvPr/>
          </p:nvSpPr>
          <p:spPr>
            <a:xfrm>
              <a:off x="-543869" y="1531797"/>
              <a:ext cx="11137392" cy="11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table of contents</a:t>
              </a:r>
              <a:endParaRPr kumimoji="0" 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8B2E71-47D5-FA29-DED5-CE1794DBEE06}"/>
              </a:ext>
            </a:extLst>
          </p:cNvPr>
          <p:cNvSpPr txBox="1"/>
          <p:nvPr/>
        </p:nvSpPr>
        <p:spPr>
          <a:xfrm>
            <a:off x="1043688" y="2751927"/>
            <a:ext cx="17059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itchFamily="2" charset="77"/>
                <a:ea typeface="Cambria Math" panose="02040503050406030204" pitchFamily="18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D0846-206B-1C20-7162-09A0123C6D4D}"/>
              </a:ext>
            </a:extLst>
          </p:cNvPr>
          <p:cNvSpPr txBox="1"/>
          <p:nvPr/>
        </p:nvSpPr>
        <p:spPr>
          <a:xfrm>
            <a:off x="2294021" y="3425878"/>
            <a:ext cx="4114980" cy="854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D3E2A-71B5-60BA-825E-5B3C447C963F}"/>
              </a:ext>
            </a:extLst>
          </p:cNvPr>
          <p:cNvSpPr txBox="1"/>
          <p:nvPr/>
        </p:nvSpPr>
        <p:spPr>
          <a:xfrm>
            <a:off x="7875518" y="2726499"/>
            <a:ext cx="20201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anose="020F0502020204030204" pitchFamily="34" charset="0"/>
                <a:ea typeface="Cambria Math" panose="02040503050406030204" pitchFamily="18" charset="0"/>
                <a:cs typeface="Baguet Script" panose="020F0502020204030204" pitchFamily="34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1ED62-51C3-7D01-4574-F6E59E256C10}"/>
              </a:ext>
            </a:extLst>
          </p:cNvPr>
          <p:cNvSpPr txBox="1"/>
          <p:nvPr/>
        </p:nvSpPr>
        <p:spPr>
          <a:xfrm>
            <a:off x="1043688" y="5245296"/>
            <a:ext cx="1920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itchFamily="2" charset="77"/>
                <a:ea typeface="Cambria Math" panose="020405030504060302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882F2-3AD2-B66B-3822-8C7EA4D5C39B}"/>
              </a:ext>
            </a:extLst>
          </p:cNvPr>
          <p:cNvSpPr txBox="1"/>
          <p:nvPr/>
        </p:nvSpPr>
        <p:spPr>
          <a:xfrm>
            <a:off x="2294021" y="6168626"/>
            <a:ext cx="51495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Regular Expression </a:t>
            </a:r>
          </a:p>
          <a:p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(optional)</a:t>
            </a:r>
            <a:endParaRPr lang="en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402C5-BAA8-2A1C-241F-DAA51CBAB608}"/>
              </a:ext>
            </a:extLst>
          </p:cNvPr>
          <p:cNvSpPr txBox="1"/>
          <p:nvPr/>
        </p:nvSpPr>
        <p:spPr>
          <a:xfrm>
            <a:off x="9269954" y="3335713"/>
            <a:ext cx="9018046" cy="1045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Substring Search algorithms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.2</a:t>
            </a:r>
            <a:endParaRPr/>
          </a:p>
        </p:txBody>
      </p:sp>
      <p:sp>
        <p:nvSpPr>
          <p:cNvPr id="565" name="Google Shape;565;p26"/>
          <p:cNvSpPr txBox="1"/>
          <p:nvPr/>
        </p:nvSpPr>
        <p:spPr>
          <a:xfrm>
            <a:off x="2571750" y="7072248"/>
            <a:ext cx="14303141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Knuth-Morris-Pratt</a:t>
            </a:r>
            <a:endParaRPr/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49859365-CAB1-5598-C7DB-B303A6AF1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1" b="3528"/>
          <a:stretch/>
        </p:blipFill>
        <p:spPr>
          <a:xfrm>
            <a:off x="-1" y="-1"/>
            <a:ext cx="18297079" cy="10287001"/>
          </a:xfrm>
          <a:prstGeom prst="rect">
            <a:avLst/>
          </a:prstGeom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52630" y="89154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Donald Ervin Knuth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ational House Alumni Interview: Prof. Vaughan Pratt - YouTube">
            <a:extLst>
              <a:ext uri="{FF2B5EF4-FFF2-40B4-BE49-F238E27FC236}">
                <a16:creationId xmlns:a16="http://schemas.microsoft.com/office/drawing/2014/main" id="{D1B07178-1346-8218-62CC-650D0478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922251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Vaughan Pratt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40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mes H. Morris (1926-2017): Architect worked on museum, cathedral | The  Blade">
            <a:extLst>
              <a:ext uri="{FF2B5EF4-FFF2-40B4-BE49-F238E27FC236}">
                <a16:creationId xmlns:a16="http://schemas.microsoft.com/office/drawing/2014/main" id="{D86F4447-B79A-B3F1-2200-B33B5A789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 b="1276"/>
          <a:stretch/>
        </p:blipFill>
        <p:spPr bwMode="auto">
          <a:xfrm>
            <a:off x="-1" y="0"/>
            <a:ext cx="1833471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922251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James Hiram Morris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0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BCE85D-1338-9B09-57CE-D452C9FBB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90246"/>
              </p:ext>
            </p:extLst>
          </p:nvPr>
        </p:nvGraphicFramePr>
        <p:xfrm>
          <a:off x="719098" y="1844939"/>
          <a:ext cx="1219200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4460945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589856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623568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55036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304072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493202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4596316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01215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918456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9374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892124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85921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664841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01331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037032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4439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2691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743043-0C3D-9B18-1F11-926ECA970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59646"/>
              </p:ext>
            </p:extLst>
          </p:nvPr>
        </p:nvGraphicFramePr>
        <p:xfrm>
          <a:off x="1463338" y="2637727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248B82-FE88-A77F-A1B4-8191CBB18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25256"/>
              </p:ext>
            </p:extLst>
          </p:nvPr>
        </p:nvGraphicFramePr>
        <p:xfrm>
          <a:off x="2228298" y="3430515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3C78A22-85B9-576B-7358-0909A0B98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5820"/>
              </p:ext>
            </p:extLst>
          </p:nvPr>
        </p:nvGraphicFramePr>
        <p:xfrm>
          <a:off x="2988816" y="4223303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8013486-792D-4319-2762-B2021C20A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94785"/>
              </p:ext>
            </p:extLst>
          </p:nvPr>
        </p:nvGraphicFramePr>
        <p:xfrm>
          <a:off x="3755257" y="5016091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E9130FC-4A85-DC18-14B2-002D87DB8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70758"/>
              </p:ext>
            </p:extLst>
          </p:nvPr>
        </p:nvGraphicFramePr>
        <p:xfrm>
          <a:off x="4518735" y="5808879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E49D9303-4AAE-3816-3D39-38B4D6F7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19774"/>
              </p:ext>
            </p:extLst>
          </p:nvPr>
        </p:nvGraphicFramePr>
        <p:xfrm>
          <a:off x="5279258" y="6601667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4000"/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706E0830-564A-031C-E635-E36374483E57}"/>
              </a:ext>
            </a:extLst>
          </p:cNvPr>
          <p:cNvSpPr/>
          <p:nvPr/>
        </p:nvSpPr>
        <p:spPr>
          <a:xfrm>
            <a:off x="13652528" y="3142085"/>
            <a:ext cx="4281694" cy="2236251"/>
          </a:xfrm>
          <a:prstGeom prst="cloudCallout">
            <a:avLst>
              <a:gd name="adj1" fmla="val -39906"/>
              <a:gd name="adj2" fmla="val 877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>
                <a:solidFill>
                  <a:schemeClr val="tx1"/>
                </a:solidFill>
                <a:latin typeface="Playfair Display" panose="00000500000000000000" pitchFamily="2" charset="0"/>
                <a:cs typeface="Arial"/>
              </a:rPr>
              <a:t>C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rPr>
              <a:t>an we do better?</a:t>
            </a:r>
            <a:endParaRPr lang="en-US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A70A9-93A7-F1BF-5FEB-B2FCEB030639}"/>
              </a:ext>
            </a:extLst>
          </p:cNvPr>
          <p:cNvGrpSpPr/>
          <p:nvPr/>
        </p:nvGrpSpPr>
        <p:grpSpPr>
          <a:xfrm>
            <a:off x="458231" y="7292962"/>
            <a:ext cx="17744925" cy="2515838"/>
            <a:chOff x="458231" y="7292962"/>
            <a:chExt cx="17744925" cy="25158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16F488-C70B-5527-ECAC-5BA8A0AC52A8}"/>
                </a:ext>
              </a:extLst>
            </p:cNvPr>
            <p:cNvSpPr txBox="1"/>
            <p:nvPr/>
          </p:nvSpPr>
          <p:spPr>
            <a:xfrm>
              <a:off x="1645581" y="8000848"/>
              <a:ext cx="16557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t"/>
              <a:r>
                <a:rPr lang="en-US" sz="3200">
                  <a:latin typeface="Playfair Display" pitchFamily="2" charset="77"/>
                </a:rPr>
                <a:t>W</a:t>
              </a:r>
              <a:r>
                <a:rPr lang="en-US" sz="3200">
                  <a:effectLst/>
                  <a:latin typeface="Playfair Display" pitchFamily="2" charset="77"/>
                </a:rPr>
                <a:t>henever we detect a mismatch, we already know some of the characters in the text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ACDBEF-7296-1EF8-862F-BF0527AE8419}"/>
                </a:ext>
              </a:extLst>
            </p:cNvPr>
            <p:cNvSpPr txBox="1"/>
            <p:nvPr/>
          </p:nvSpPr>
          <p:spPr>
            <a:xfrm>
              <a:off x="1645581" y="8731582"/>
              <a:ext cx="156993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itchFamily="2" charset="77"/>
                  <a:cs typeface="Arial"/>
                  <a:sym typeface="Arial"/>
                </a:rPr>
                <a:t>We can take advantage of this information to avoid backing up the text pointer over all those known characters. </a:t>
              </a:r>
              <a:endParaRPr lang="en-VN"/>
            </a:p>
          </p:txBody>
        </p:sp>
        <p:grpSp>
          <p:nvGrpSpPr>
            <p:cNvPr id="25" name="Google Shape;667;p28">
              <a:extLst>
                <a:ext uri="{FF2B5EF4-FFF2-40B4-BE49-F238E27FC236}">
                  <a16:creationId xmlns:a16="http://schemas.microsoft.com/office/drawing/2014/main" id="{45B30220-550C-E286-FF7D-EAF4F7320684}"/>
                </a:ext>
              </a:extLst>
            </p:cNvPr>
            <p:cNvGrpSpPr/>
            <p:nvPr/>
          </p:nvGrpSpPr>
          <p:grpSpPr>
            <a:xfrm>
              <a:off x="1057947" y="8176976"/>
              <a:ext cx="406823" cy="408647"/>
              <a:chOff x="1813" y="0"/>
              <a:chExt cx="809173" cy="812800"/>
            </a:xfrm>
          </p:grpSpPr>
          <p:sp>
            <p:nvSpPr>
              <p:cNvPr id="26" name="Google Shape;668;p28">
                <a:extLst>
                  <a:ext uri="{FF2B5EF4-FFF2-40B4-BE49-F238E27FC236}">
                    <a16:creationId xmlns:a16="http://schemas.microsoft.com/office/drawing/2014/main" id="{8586E1BB-D6C2-1E0C-AF34-C9F48D6D7659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9;p28">
                <a:extLst>
                  <a:ext uri="{FF2B5EF4-FFF2-40B4-BE49-F238E27FC236}">
                    <a16:creationId xmlns:a16="http://schemas.microsoft.com/office/drawing/2014/main" id="{5A2FC91D-4180-FAFB-2CFF-7E023C2177A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70;p28">
              <a:extLst>
                <a:ext uri="{FF2B5EF4-FFF2-40B4-BE49-F238E27FC236}">
                  <a16:creationId xmlns:a16="http://schemas.microsoft.com/office/drawing/2014/main" id="{6C6FEBE6-C0BB-5C41-78FA-B261BCEBBCF7}"/>
                </a:ext>
              </a:extLst>
            </p:cNvPr>
            <p:cNvGrpSpPr/>
            <p:nvPr/>
          </p:nvGrpSpPr>
          <p:grpSpPr>
            <a:xfrm>
              <a:off x="1034677" y="8969764"/>
              <a:ext cx="406823" cy="408647"/>
              <a:chOff x="1813" y="0"/>
              <a:chExt cx="809173" cy="812800"/>
            </a:xfrm>
          </p:grpSpPr>
          <p:sp>
            <p:nvSpPr>
              <p:cNvPr id="29" name="Google Shape;671;p28">
                <a:extLst>
                  <a:ext uri="{FF2B5EF4-FFF2-40B4-BE49-F238E27FC236}">
                    <a16:creationId xmlns:a16="http://schemas.microsoft.com/office/drawing/2014/main" id="{6B23263C-F962-20AC-9BD6-6D981FB4ECB9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2;p28">
                <a:extLst>
                  <a:ext uri="{FF2B5EF4-FFF2-40B4-BE49-F238E27FC236}">
                    <a16:creationId xmlns:a16="http://schemas.microsoft.com/office/drawing/2014/main" id="{012CF8D8-CFA9-45A0-E63C-15C8BD2AF23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DEFF25-F5D1-E34A-29B6-045F982F5A90}"/>
                </a:ext>
              </a:extLst>
            </p:cNvPr>
            <p:cNvSpPr txBox="1"/>
            <p:nvPr/>
          </p:nvSpPr>
          <p:spPr>
            <a:xfrm>
              <a:off x="458231" y="7292962"/>
              <a:ext cx="13067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4000">
                  <a:latin typeface="Playfair Display" pitchFamily="2" charset="77"/>
                </a:rPr>
                <a:t>Idea: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04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3256F3A8-714D-3524-CA08-6A920C694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65553"/>
              </p:ext>
            </p:extLst>
          </p:nvPr>
        </p:nvGraphicFramePr>
        <p:xfrm>
          <a:off x="2864814" y="1856391"/>
          <a:ext cx="1219200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21222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31225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559712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99018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3714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186301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085636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27409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56797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06471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967977"/>
                  </a:ext>
                </a:extLst>
              </a:tr>
            </a:tbl>
          </a:graphicData>
        </a:graphic>
      </p:graphicFrame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C8490D91-EC8C-62B7-569F-7791B3FED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10769"/>
              </p:ext>
            </p:extLst>
          </p:nvPr>
        </p:nvGraphicFramePr>
        <p:xfrm>
          <a:off x="2864814" y="2855262"/>
          <a:ext cx="7321116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20186">
                  <a:extLst>
                    <a:ext uri="{9D8B030D-6E8A-4147-A177-3AD203B41FA5}">
                      <a16:colId xmlns:a16="http://schemas.microsoft.com/office/drawing/2014/main" val="3129410636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51487914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2359368526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3515361711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1684163198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408845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19793"/>
                  </a:ext>
                </a:extLst>
              </a:tr>
            </a:tbl>
          </a:graphicData>
        </a:graphic>
      </p:graphicFrame>
      <p:sp>
        <p:nvSpPr>
          <p:cNvPr id="3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B6DE993-164A-27F5-1975-A92177186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850" y="6918199"/>
            <a:ext cx="16048246" cy="122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 Fully skipping past all the matched characters when detecting a mismatch will not work when the pattern could match itself at any position overlapping the point of the mismatch.</a:t>
            </a:r>
            <a:endParaRPr lang="en-US" altLang="en-US" sz="2800">
              <a:latin typeface="Playfair Display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B4EB7-1908-D966-3FC9-19A5DED9086B}"/>
              </a:ext>
            </a:extLst>
          </p:cNvPr>
          <p:cNvSpPr/>
          <p:nvPr/>
        </p:nvSpPr>
        <p:spPr>
          <a:xfrm>
            <a:off x="1397258" y="1856391"/>
            <a:ext cx="1215257" cy="54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EB07E-5A95-B4D4-A7BF-E2D566272E32}"/>
              </a:ext>
            </a:extLst>
          </p:cNvPr>
          <p:cNvSpPr/>
          <p:nvPr/>
        </p:nvSpPr>
        <p:spPr>
          <a:xfrm>
            <a:off x="759568" y="2891261"/>
            <a:ext cx="1831945" cy="54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F43A4-4046-D840-4E1C-7BD7031AC097}"/>
              </a:ext>
            </a:extLst>
          </p:cNvPr>
          <p:cNvSpPr/>
          <p:nvPr/>
        </p:nvSpPr>
        <p:spPr>
          <a:xfrm>
            <a:off x="2864814" y="2855262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B9602-A2AF-DE1D-2049-2F0DA7315659}"/>
              </a:ext>
            </a:extLst>
          </p:cNvPr>
          <p:cNvSpPr/>
          <p:nvPr/>
        </p:nvSpPr>
        <p:spPr>
          <a:xfrm>
            <a:off x="4097604" y="2853341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B2338-2C4A-BB4D-3EA1-6B5B8E65AF12}"/>
              </a:ext>
            </a:extLst>
          </p:cNvPr>
          <p:cNvSpPr/>
          <p:nvPr/>
        </p:nvSpPr>
        <p:spPr>
          <a:xfrm>
            <a:off x="5292582" y="2856454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52CB2-5750-B971-0AD6-888DF167B782}"/>
              </a:ext>
            </a:extLst>
          </p:cNvPr>
          <p:cNvSpPr/>
          <p:nvPr/>
        </p:nvSpPr>
        <p:spPr>
          <a:xfrm>
            <a:off x="6525372" y="2853341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A3510-4821-8787-6DBE-BD60BA4C6495}"/>
              </a:ext>
            </a:extLst>
          </p:cNvPr>
          <p:cNvSpPr/>
          <p:nvPr/>
        </p:nvSpPr>
        <p:spPr>
          <a:xfrm>
            <a:off x="7758162" y="2851420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39AE79-0E31-0A2B-9E64-0FE319C4BA45}"/>
              </a:ext>
            </a:extLst>
          </p:cNvPr>
          <p:cNvSpPr/>
          <p:nvPr/>
        </p:nvSpPr>
        <p:spPr>
          <a:xfrm>
            <a:off x="8990952" y="2848830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 b="1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436547-D484-E3DA-D8A7-3F9F311A4828}"/>
              </a:ext>
            </a:extLst>
          </p:cNvPr>
          <p:cNvSpPr/>
          <p:nvPr/>
        </p:nvSpPr>
        <p:spPr>
          <a:xfrm>
            <a:off x="8264778" y="5439725"/>
            <a:ext cx="3806612" cy="951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4000" b="1">
              <a:solidFill>
                <a:srgbClr val="FF0000"/>
              </a:solidFill>
              <a:latin typeface="Playfair Display" panose="000005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US" altLang="en-US" sz="4000" b="1">
                <a:solidFill>
                  <a:srgbClr val="FF0000"/>
                </a:solidFill>
                <a:latin typeface="Playfair Display" panose="00000500000000000000" pitchFamily="2" charset="0"/>
                <a:sym typeface="Wingdings" panose="05000000000000000000" pitchFamily="2" charset="2"/>
              </a:rPr>
              <a:t>Not found</a:t>
            </a:r>
            <a:endParaRPr lang="en-US" altLang="en-US" sz="4000" b="1">
              <a:solidFill>
                <a:srgbClr val="FF0000"/>
              </a:solidFill>
              <a:latin typeface="Playfair Display" panose="00000500000000000000" pitchFamily="2" charset="0"/>
            </a:endParaRPr>
          </a:p>
          <a:p>
            <a:pPr algn="ctr"/>
            <a:endParaRPr lang="en-VN" sz="4000" b="1">
              <a:solidFill>
                <a:srgbClr val="FF0000"/>
              </a:solidFill>
              <a:latin typeface="Playfair Displ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227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2.34568E-6 L 0.3329 0.0938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0F29AA-32A0-49A7-CE1B-D588F213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17" y="1636727"/>
            <a:ext cx="1603272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None/>
              <a:tabLst/>
              <a:defRPr/>
            </a:pPr>
            <a:r>
              <a:rPr lang="en-US" altLang="en-US" sz="2800">
                <a:solidFill>
                  <a:srgbClr val="000000"/>
                </a:solidFill>
                <a:latin typeface="Playfair Display" panose="00000500000000000000" pitchFamily="2" charset="0"/>
              </a:rPr>
              <a:t>- We can use a DFA (deterministic finite-state automaton) to simulate the process.</a:t>
            </a:r>
          </a:p>
        </p:txBody>
      </p:sp>
      <p:pic>
        <p:nvPicPr>
          <p:cNvPr id="89090" name="Picture 2" descr="Deterministic finite automaton - Wikipedia">
            <a:extLst>
              <a:ext uri="{FF2B5EF4-FFF2-40B4-BE49-F238E27FC236}">
                <a16:creationId xmlns:a16="http://schemas.microsoft.com/office/drawing/2014/main" id="{B9561CBD-8A64-56F3-6F7A-79A3784C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81" y="2687626"/>
            <a:ext cx="12118651" cy="53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ED52F55-4674-68C4-1D4A-F63A52AFC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63" y="8650273"/>
            <a:ext cx="1603272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None/>
              <a:tabLst/>
              <a:defRPr/>
            </a:pPr>
            <a:r>
              <a:rPr lang="en-US" altLang="en-US" sz="2800">
                <a:solidFill>
                  <a:srgbClr val="000000"/>
                </a:solidFill>
                <a:latin typeface="Playfair Display" panose="00000500000000000000" pitchFamily="2" charset="0"/>
              </a:rPr>
              <a:t>- So, what exactly does the DFA do?</a:t>
            </a:r>
          </a:p>
        </p:txBody>
      </p:sp>
    </p:spTree>
    <p:extLst>
      <p:ext uri="{BB962C8B-B14F-4D97-AF65-F5344CB8AC3E}">
        <p14:creationId xmlns:p14="http://schemas.microsoft.com/office/powerpoint/2010/main" val="92427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0F29AA-32A0-49A7-CE1B-D588F213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89" y="1618873"/>
            <a:ext cx="1645698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sz="2800">
                <a:latin typeface="Playfair Display" panose="00000500000000000000" pitchFamily="2" charset="0"/>
              </a:rPr>
              <a:t> DFA simulation: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Playfair Display" panose="00000500000000000000" pitchFamily="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372CB-47B1-B1AC-0D52-7EAEE6616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820" y="1378664"/>
            <a:ext cx="10888734" cy="89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4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90" y="377937"/>
            <a:ext cx="11566385" cy="73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45">
              <a:lnSpc>
                <a:spcPct val="120000"/>
              </a:lnSpc>
              <a:defRPr/>
            </a:pPr>
            <a:r>
              <a:rPr lang="en-US" sz="400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4001"/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60" y="1106276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2" y="707954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5" y="707954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3" y="707954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0F29AA-32A0-49A7-CE1B-D588F213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037" y="1149449"/>
            <a:ext cx="3631785" cy="7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5">
              <a:lnSpc>
                <a:spcPct val="9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801" dirty="0">
                <a:latin typeface="Playfair Display" panose="00000500000000000000" pitchFamily="2" charset="0"/>
              </a:rPr>
              <a:t> DFA simulation: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9CED9-36B7-D5D3-AC28-FA1E9B0C87D6}"/>
              </a:ext>
            </a:extLst>
          </p:cNvPr>
          <p:cNvSpPr txBox="1"/>
          <p:nvPr/>
        </p:nvSpPr>
        <p:spPr>
          <a:xfrm>
            <a:off x="382037" y="1790487"/>
            <a:ext cx="30235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Playfair Display" pitchFamily="2" charset="77"/>
              </a:rPr>
              <a:t>I</a:t>
            </a:r>
            <a:r>
              <a:rPr lang="en-VN" sz="2100" dirty="0">
                <a:solidFill>
                  <a:srgbClr val="FF0000"/>
                </a:solidFill>
                <a:latin typeface="Playfair Display" pitchFamily="2" charset="77"/>
              </a:rPr>
              <a:t>nternal representation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438B07-8BCF-3CBF-D657-50A6CD3A9CE5}"/>
              </a:ext>
            </a:extLst>
          </p:cNvPr>
          <p:cNvGraphicFramePr>
            <a:graphicFrameLocks noGrp="1"/>
          </p:cNvGraphicFramePr>
          <p:nvPr/>
        </p:nvGraphicFramePr>
        <p:xfrm>
          <a:off x="6435330" y="1390404"/>
          <a:ext cx="6264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73803530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51012241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90487799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6768502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12494911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175537111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77947227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4794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Playfair Display" pitchFamily="2" charset="77"/>
                        </a:rPr>
                        <a:t>P</a:t>
                      </a:r>
                      <a:r>
                        <a:rPr lang="en-VN" sz="2100" dirty="0">
                          <a:latin typeface="Playfair Display" pitchFamily="2" charset="77"/>
                        </a:rPr>
                        <a:t>at.char(j)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5573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5241B-CDBB-ECF0-B55C-AF18D43D8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41123"/>
              </p:ext>
            </p:extLst>
          </p:nvPr>
        </p:nvGraphicFramePr>
        <p:xfrm>
          <a:off x="5949330" y="2677436"/>
          <a:ext cx="675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3359908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3986482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7147847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82250809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3365305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401074715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74032295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7109769"/>
                    </a:ext>
                  </a:extLst>
                </a:gridCol>
              </a:tblGrid>
              <a:tr h="457200">
                <a:tc rowSpan="3"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dfa[][j]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0602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0157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53368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D7C6E0C7-C65C-8962-F415-C24EC2CB6147}"/>
              </a:ext>
            </a:extLst>
          </p:cNvPr>
          <p:cNvSpPr>
            <a:spLocks noChangeAspect="1"/>
          </p:cNvSpPr>
          <p:nvPr/>
        </p:nvSpPr>
        <p:spPr>
          <a:xfrm>
            <a:off x="223874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C650E-DFB2-ED2B-8391-82FE5D5C4EDE}"/>
              </a:ext>
            </a:extLst>
          </p:cNvPr>
          <p:cNvSpPr txBox="1"/>
          <p:nvPr/>
        </p:nvSpPr>
        <p:spPr>
          <a:xfrm>
            <a:off x="8078164" y="268718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C54CE3-2CAE-BEF0-3D67-F50B3B13C06D}"/>
              </a:ext>
            </a:extLst>
          </p:cNvPr>
          <p:cNvCxnSpPr/>
          <p:nvPr/>
        </p:nvCxnSpPr>
        <p:spPr>
          <a:xfrm>
            <a:off x="1303874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0B2E4C-FBF0-F9D7-093E-33F599676EA1}"/>
              </a:ext>
            </a:extLst>
          </p:cNvPr>
          <p:cNvSpPr txBox="1"/>
          <p:nvPr/>
        </p:nvSpPr>
        <p:spPr>
          <a:xfrm>
            <a:off x="1894515" y="6038319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59FE01-0735-5D4A-13C0-49AB5DB2DB32}"/>
              </a:ext>
            </a:extLst>
          </p:cNvPr>
          <p:cNvSpPr txBox="1"/>
          <p:nvPr/>
        </p:nvSpPr>
        <p:spPr>
          <a:xfrm>
            <a:off x="382037" y="3812516"/>
            <a:ext cx="32303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100" dirty="0">
                <a:solidFill>
                  <a:srgbClr val="FF0000"/>
                </a:solidFill>
                <a:latin typeface="Playfair Display" pitchFamily="2" charset="77"/>
              </a:rPr>
              <a:t>Graphical representation</a:t>
            </a:r>
            <a:endParaRPr lang="en-VN" sz="2100" dirty="0">
              <a:solidFill>
                <a:srgbClr val="FF0000"/>
              </a:solidFill>
              <a:latin typeface="Playfair Display" pitchFamily="2" charset="77"/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6AAC433-91FC-46B8-224C-50123D24249A}"/>
              </a:ext>
            </a:extLst>
          </p:cNvPr>
          <p:cNvCxnSpPr>
            <a:cxnSpLocks/>
            <a:stCxn id="22" idx="7"/>
            <a:endCxn id="22" idx="1"/>
          </p:cNvCxnSpPr>
          <p:nvPr/>
        </p:nvCxnSpPr>
        <p:spPr>
          <a:xfrm rot="16200000" flipV="1">
            <a:off x="763874" y="5857820"/>
            <a:ext cx="19050" cy="763674"/>
          </a:xfrm>
          <a:prstGeom prst="curvedConnector3">
            <a:avLst>
              <a:gd name="adj1" fmla="val 35352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AEFB55-7221-D65D-96CB-07A5A1DF146F}"/>
              </a:ext>
            </a:extLst>
          </p:cNvPr>
          <p:cNvSpPr txBox="1"/>
          <p:nvPr/>
        </p:nvSpPr>
        <p:spPr>
          <a:xfrm>
            <a:off x="391562" y="4995689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D9D0AF-3D8D-C02D-87CB-7E5B7C1ABC9A}"/>
              </a:ext>
            </a:extLst>
          </p:cNvPr>
          <p:cNvSpPr txBox="1"/>
          <p:nvPr/>
        </p:nvSpPr>
        <p:spPr>
          <a:xfrm>
            <a:off x="8078164" y="315151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1107E-87A1-E283-16AA-40C5EBE65CC4}"/>
              </a:ext>
            </a:extLst>
          </p:cNvPr>
          <p:cNvSpPr txBox="1"/>
          <p:nvPr/>
        </p:nvSpPr>
        <p:spPr>
          <a:xfrm>
            <a:off x="8078164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23FF7C-CE46-F3D2-C2F9-06FE51B279A0}"/>
              </a:ext>
            </a:extLst>
          </p:cNvPr>
          <p:cNvSpPr>
            <a:spLocks noChangeAspect="1"/>
          </p:cNvSpPr>
          <p:nvPr/>
        </p:nvSpPr>
        <p:spPr>
          <a:xfrm>
            <a:off x="3006498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192B5-B517-500C-9F17-9A22BD09BA37}"/>
              </a:ext>
            </a:extLst>
          </p:cNvPr>
          <p:cNvSpPr txBox="1"/>
          <p:nvPr/>
        </p:nvSpPr>
        <p:spPr>
          <a:xfrm>
            <a:off x="8885173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D5B3D3-49FE-0B7F-63FE-E33E0799BCC6}"/>
              </a:ext>
            </a:extLst>
          </p:cNvPr>
          <p:cNvSpPr txBox="1"/>
          <p:nvPr/>
        </p:nvSpPr>
        <p:spPr>
          <a:xfrm>
            <a:off x="4738018" y="6038319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021396-A9F7-3425-E707-AFCA4D45A8FF}"/>
              </a:ext>
            </a:extLst>
          </p:cNvPr>
          <p:cNvCxnSpPr/>
          <p:nvPr/>
        </p:nvCxnSpPr>
        <p:spPr>
          <a:xfrm>
            <a:off x="4077911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901C26F-1707-6036-8333-EB4B715DB37D}"/>
              </a:ext>
            </a:extLst>
          </p:cNvPr>
          <p:cNvSpPr>
            <a:spLocks noChangeAspect="1"/>
          </p:cNvSpPr>
          <p:nvPr/>
        </p:nvSpPr>
        <p:spPr>
          <a:xfrm>
            <a:off x="5814654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B5F176-EEA7-0800-B8F1-2BBA64970457}"/>
              </a:ext>
            </a:extLst>
          </p:cNvPr>
          <p:cNvSpPr txBox="1"/>
          <p:nvPr/>
        </p:nvSpPr>
        <p:spPr>
          <a:xfrm>
            <a:off x="8885173" y="268387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900508-939F-291C-4F10-7BC01785678F}"/>
              </a:ext>
            </a:extLst>
          </p:cNvPr>
          <p:cNvSpPr txBox="1"/>
          <p:nvPr/>
        </p:nvSpPr>
        <p:spPr>
          <a:xfrm>
            <a:off x="3333138" y="4975024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FFF3BBA-EB02-F919-623E-10E88AAC64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36973" y="5848295"/>
            <a:ext cx="19050" cy="763674"/>
          </a:xfrm>
          <a:prstGeom prst="curvedConnector3">
            <a:avLst>
              <a:gd name="adj1" fmla="val 35352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8B9B8E-D313-983A-8936-4CE33D3F9909}"/>
              </a:ext>
            </a:extLst>
          </p:cNvPr>
          <p:cNvSpPr txBox="1"/>
          <p:nvPr/>
        </p:nvSpPr>
        <p:spPr>
          <a:xfrm>
            <a:off x="8885173" y="360777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FBD255-F416-AC57-ED8C-3EB69B3120DB}"/>
              </a:ext>
            </a:extLst>
          </p:cNvPr>
          <p:cNvSpPr txBox="1"/>
          <p:nvPr/>
        </p:nvSpPr>
        <p:spPr>
          <a:xfrm>
            <a:off x="1883294" y="7072317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C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D860DC20-769F-80E7-56A7-A6078FE476E2}"/>
              </a:ext>
            </a:extLst>
          </p:cNvPr>
          <p:cNvCxnSpPr>
            <a:cxnSpLocks/>
            <a:stCxn id="46" idx="4"/>
            <a:endCxn id="22" idx="4"/>
          </p:cNvCxnSpPr>
          <p:nvPr/>
        </p:nvCxnSpPr>
        <p:spPr>
          <a:xfrm rot="5400000">
            <a:off x="2155187" y="5750066"/>
            <a:ext cx="19050" cy="2782625"/>
          </a:xfrm>
          <a:prstGeom prst="curvedConnector3">
            <a:avLst>
              <a:gd name="adj1" fmla="val 25120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E05B92-0565-BA7E-FDEF-D84E51F13E39}"/>
              </a:ext>
            </a:extLst>
          </p:cNvPr>
          <p:cNvSpPr txBox="1"/>
          <p:nvPr/>
        </p:nvSpPr>
        <p:spPr>
          <a:xfrm>
            <a:off x="9706937" y="269201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C5E8F4-4E41-2649-EE70-7312FF5826D9}"/>
              </a:ext>
            </a:extLst>
          </p:cNvPr>
          <p:cNvSpPr txBox="1"/>
          <p:nvPr/>
        </p:nvSpPr>
        <p:spPr>
          <a:xfrm>
            <a:off x="7459788" y="6049638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D06E8E-6B8F-941E-38E4-B8D6FCF828C1}"/>
              </a:ext>
            </a:extLst>
          </p:cNvPr>
          <p:cNvCxnSpPr/>
          <p:nvPr/>
        </p:nvCxnSpPr>
        <p:spPr>
          <a:xfrm>
            <a:off x="6890201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457B76-627E-300E-3167-AA3094FD863B}"/>
              </a:ext>
            </a:extLst>
          </p:cNvPr>
          <p:cNvSpPr txBox="1"/>
          <p:nvPr/>
        </p:nvSpPr>
        <p:spPr>
          <a:xfrm>
            <a:off x="9706937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81CF17-0BFD-9715-24DF-63A700E1BF0A}"/>
              </a:ext>
            </a:extLst>
          </p:cNvPr>
          <p:cNvSpPr txBox="1"/>
          <p:nvPr/>
        </p:nvSpPr>
        <p:spPr>
          <a:xfrm>
            <a:off x="9706937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3B7B8E-697F-79C5-F693-0D4292A15285}"/>
              </a:ext>
            </a:extLst>
          </p:cNvPr>
          <p:cNvSpPr txBox="1"/>
          <p:nvPr/>
        </p:nvSpPr>
        <p:spPr>
          <a:xfrm>
            <a:off x="3378894" y="7626315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7A483EF4-1AAC-2828-DD21-566F123E6472}"/>
              </a:ext>
            </a:extLst>
          </p:cNvPr>
          <p:cNvCxnSpPr>
            <a:cxnSpLocks/>
            <a:stCxn id="51" idx="4"/>
            <a:endCxn id="22" idx="4"/>
          </p:cNvCxnSpPr>
          <p:nvPr/>
        </p:nvCxnSpPr>
        <p:spPr>
          <a:xfrm rot="5400000">
            <a:off x="3559265" y="4345988"/>
            <a:ext cx="19050" cy="5590781"/>
          </a:xfrm>
          <a:prstGeom prst="curvedConnector3">
            <a:avLst>
              <a:gd name="adj1" fmla="val 58846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3C69471E-270B-9A11-3459-E892B502E742}"/>
              </a:ext>
            </a:extLst>
          </p:cNvPr>
          <p:cNvSpPr>
            <a:spLocks noChangeAspect="1"/>
          </p:cNvSpPr>
          <p:nvPr/>
        </p:nvSpPr>
        <p:spPr>
          <a:xfrm>
            <a:off x="8626937" y="6099872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D11639-035D-D501-14D4-EBDFD1F8A939}"/>
              </a:ext>
            </a:extLst>
          </p:cNvPr>
          <p:cNvSpPr txBox="1"/>
          <p:nvPr/>
        </p:nvSpPr>
        <p:spPr>
          <a:xfrm>
            <a:off x="10526316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1448AD-1EC8-D75B-1C0C-B70E78CC5A9D}"/>
              </a:ext>
            </a:extLst>
          </p:cNvPr>
          <p:cNvSpPr txBox="1"/>
          <p:nvPr/>
        </p:nvSpPr>
        <p:spPr>
          <a:xfrm>
            <a:off x="10366167" y="6062485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B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7FB440B-7DAB-BF78-02B9-E9843B3470AF}"/>
              </a:ext>
            </a:extLst>
          </p:cNvPr>
          <p:cNvCxnSpPr/>
          <p:nvPr/>
        </p:nvCxnSpPr>
        <p:spPr>
          <a:xfrm>
            <a:off x="9706937" y="6608360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DD3AEA6-4773-3FE7-D322-A89079C55C2F}"/>
              </a:ext>
            </a:extLst>
          </p:cNvPr>
          <p:cNvSpPr>
            <a:spLocks noChangeAspect="1"/>
          </p:cNvSpPr>
          <p:nvPr/>
        </p:nvSpPr>
        <p:spPr>
          <a:xfrm>
            <a:off x="11448984" y="6075420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7DCD73-AC3D-D88A-7523-C6D3DAE0BC88}"/>
              </a:ext>
            </a:extLst>
          </p:cNvPr>
          <p:cNvSpPr txBox="1"/>
          <p:nvPr/>
        </p:nvSpPr>
        <p:spPr>
          <a:xfrm>
            <a:off x="10519862" y="2656334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809693-AA02-EF62-05D5-033CE953D396}"/>
              </a:ext>
            </a:extLst>
          </p:cNvPr>
          <p:cNvSpPr txBox="1"/>
          <p:nvPr/>
        </p:nvSpPr>
        <p:spPr>
          <a:xfrm>
            <a:off x="8458453" y="5250772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3D8899C3-D4D7-0951-E7D4-9F98098DEF9D}"/>
              </a:ext>
            </a:extLst>
          </p:cNvPr>
          <p:cNvCxnSpPr>
            <a:cxnSpLocks/>
            <a:stCxn id="90" idx="0"/>
            <a:endCxn id="46" idx="7"/>
          </p:cNvCxnSpPr>
          <p:nvPr/>
        </p:nvCxnSpPr>
        <p:spPr>
          <a:xfrm rot="16200000" flipH="1" flipV="1">
            <a:off x="6477744" y="3550463"/>
            <a:ext cx="139785" cy="5238602"/>
          </a:xfrm>
          <a:prstGeom prst="curvedConnector3">
            <a:avLst>
              <a:gd name="adj1" fmla="val -2559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29061C5-2D62-B82E-0E64-02A1308BC739}"/>
              </a:ext>
            </a:extLst>
          </p:cNvPr>
          <p:cNvSpPr txBox="1"/>
          <p:nvPr/>
        </p:nvSpPr>
        <p:spPr>
          <a:xfrm>
            <a:off x="10513946" y="3612541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A40204-A1C6-3007-7175-8D5111E8C3FE}"/>
              </a:ext>
            </a:extLst>
          </p:cNvPr>
          <p:cNvSpPr txBox="1"/>
          <p:nvPr/>
        </p:nvSpPr>
        <p:spPr>
          <a:xfrm>
            <a:off x="6547637" y="7906115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C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04A12AD-9FFE-40E0-7B05-29C4F8F56C00}"/>
              </a:ext>
            </a:extLst>
          </p:cNvPr>
          <p:cNvCxnSpPr>
            <a:cxnSpLocks/>
            <a:stCxn id="90" idx="4"/>
            <a:endCxn id="22" idx="3"/>
          </p:cNvCxnSpPr>
          <p:nvPr/>
        </p:nvCxnSpPr>
        <p:spPr>
          <a:xfrm rot="5400000" flipH="1">
            <a:off x="4689668" y="2679035"/>
            <a:ext cx="169638" cy="8784900"/>
          </a:xfrm>
          <a:prstGeom prst="curvedConnector3">
            <a:avLst>
              <a:gd name="adj1" fmla="val -10106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1BC8718-707E-6E4B-3E01-C432EC9D442D}"/>
              </a:ext>
            </a:extLst>
          </p:cNvPr>
          <p:cNvSpPr txBox="1"/>
          <p:nvPr/>
        </p:nvSpPr>
        <p:spPr>
          <a:xfrm>
            <a:off x="11321418" y="269201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1432D32-89C7-7BBA-1851-9045D9BF1226}"/>
              </a:ext>
            </a:extLst>
          </p:cNvPr>
          <p:cNvSpPr txBox="1"/>
          <p:nvPr/>
        </p:nvSpPr>
        <p:spPr>
          <a:xfrm>
            <a:off x="13186381" y="6000803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9900C0-1FE3-31C0-081F-C900C2894335}"/>
              </a:ext>
            </a:extLst>
          </p:cNvPr>
          <p:cNvCxnSpPr/>
          <p:nvPr/>
        </p:nvCxnSpPr>
        <p:spPr>
          <a:xfrm>
            <a:off x="12528940" y="6592317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8EF689CC-77FF-D2FF-2A4B-80044B767AE0}"/>
              </a:ext>
            </a:extLst>
          </p:cNvPr>
          <p:cNvSpPr>
            <a:spLocks noChangeAspect="1"/>
          </p:cNvSpPr>
          <p:nvPr/>
        </p:nvSpPr>
        <p:spPr>
          <a:xfrm>
            <a:off x="14251740" y="6038319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EDC6669-DA5B-642A-102A-8EB8B4A814CC}"/>
              </a:ext>
            </a:extLst>
          </p:cNvPr>
          <p:cNvSpPr txBox="1"/>
          <p:nvPr/>
        </p:nvSpPr>
        <p:spPr>
          <a:xfrm>
            <a:off x="11321418" y="3146546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B245C7A-C497-31F6-E334-5638C5B44D9D}"/>
              </a:ext>
            </a:extLst>
          </p:cNvPr>
          <p:cNvSpPr txBox="1"/>
          <p:nvPr/>
        </p:nvSpPr>
        <p:spPr>
          <a:xfrm>
            <a:off x="11320955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4E3BCC-72D0-2FE7-A9BC-0E9B6265DFFD}"/>
              </a:ext>
            </a:extLst>
          </p:cNvPr>
          <p:cNvSpPr txBox="1"/>
          <p:nvPr/>
        </p:nvSpPr>
        <p:spPr>
          <a:xfrm>
            <a:off x="9154260" y="8342598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AFF7CBEF-22F1-C9A1-2A5E-E32FE64DD1A4}"/>
              </a:ext>
            </a:extLst>
          </p:cNvPr>
          <p:cNvCxnSpPr>
            <a:cxnSpLocks/>
            <a:stCxn id="94" idx="4"/>
            <a:endCxn id="22" idx="3"/>
          </p:cNvCxnSpPr>
          <p:nvPr/>
        </p:nvCxnSpPr>
        <p:spPr>
          <a:xfrm rot="5400000" flipH="1">
            <a:off x="6112918" y="1255787"/>
            <a:ext cx="145187" cy="11606948"/>
          </a:xfrm>
          <a:prstGeom prst="curvedConnector3">
            <a:avLst>
              <a:gd name="adj1" fmla="val -16730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B3A672D-9503-58D3-615C-047D0A8BA2AE}"/>
              </a:ext>
            </a:extLst>
          </p:cNvPr>
          <p:cNvSpPr txBox="1"/>
          <p:nvPr/>
        </p:nvSpPr>
        <p:spPr>
          <a:xfrm>
            <a:off x="12156579" y="3594258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3A92403-B8A8-7E84-2DB7-5884B0B6035E}"/>
              </a:ext>
            </a:extLst>
          </p:cNvPr>
          <p:cNvSpPr txBox="1"/>
          <p:nvPr/>
        </p:nvSpPr>
        <p:spPr>
          <a:xfrm>
            <a:off x="15977916" y="6038319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C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E97E62B-DEDF-BA28-2B1C-B65426B23A55}"/>
              </a:ext>
            </a:extLst>
          </p:cNvPr>
          <p:cNvCxnSpPr/>
          <p:nvPr/>
        </p:nvCxnSpPr>
        <p:spPr>
          <a:xfrm>
            <a:off x="15331741" y="6587516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47C034A-83D2-4EB6-CD79-FC1ACD7EC3DB}"/>
              </a:ext>
            </a:extLst>
          </p:cNvPr>
          <p:cNvSpPr>
            <a:spLocks noChangeAspect="1"/>
          </p:cNvSpPr>
          <p:nvPr/>
        </p:nvSpPr>
        <p:spPr>
          <a:xfrm>
            <a:off x="17073255" y="599796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5B509D4-C516-1378-B5D2-A0A75D078A87}"/>
              </a:ext>
            </a:extLst>
          </p:cNvPr>
          <p:cNvSpPr txBox="1"/>
          <p:nvPr/>
        </p:nvSpPr>
        <p:spPr>
          <a:xfrm>
            <a:off x="12148635" y="2698834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FCF9B6C-8453-D829-0F47-8B4A03AE432B}"/>
              </a:ext>
            </a:extLst>
          </p:cNvPr>
          <p:cNvSpPr txBox="1"/>
          <p:nvPr/>
        </p:nvSpPr>
        <p:spPr>
          <a:xfrm>
            <a:off x="14016051" y="4866501"/>
            <a:ext cx="49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634AB70E-9E54-DA08-5CD0-F7073AEA3F1D}"/>
              </a:ext>
            </a:extLst>
          </p:cNvPr>
          <p:cNvCxnSpPr>
            <a:cxnSpLocks/>
            <a:stCxn id="129" idx="0"/>
            <a:endCxn id="46" idx="7"/>
          </p:cNvCxnSpPr>
          <p:nvPr/>
        </p:nvCxnSpPr>
        <p:spPr>
          <a:xfrm rot="16200000" flipH="1" flipV="1">
            <a:off x="9259369" y="707285"/>
            <a:ext cx="201338" cy="10863405"/>
          </a:xfrm>
          <a:prstGeom prst="curvedConnector3">
            <a:avLst>
              <a:gd name="adj1" fmla="val -584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18F07A9-FBB4-A44B-E419-DE57DF3C7169}"/>
              </a:ext>
            </a:extLst>
          </p:cNvPr>
          <p:cNvSpPr txBox="1"/>
          <p:nvPr/>
        </p:nvSpPr>
        <p:spPr>
          <a:xfrm>
            <a:off x="12156579" y="3146546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E9D5A7-C3C0-6ADA-4EE4-24DC0158654A}"/>
              </a:ext>
            </a:extLst>
          </p:cNvPr>
          <p:cNvSpPr txBox="1"/>
          <p:nvPr/>
        </p:nvSpPr>
        <p:spPr>
          <a:xfrm>
            <a:off x="13148541" y="7640217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</a:t>
            </a: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FCEBA255-209E-ECE2-CA89-6A44D5D2CE13}"/>
              </a:ext>
            </a:extLst>
          </p:cNvPr>
          <p:cNvCxnSpPr>
            <a:cxnSpLocks/>
          </p:cNvCxnSpPr>
          <p:nvPr/>
        </p:nvCxnSpPr>
        <p:spPr>
          <a:xfrm rot="5400000">
            <a:off x="13446189" y="5724956"/>
            <a:ext cx="19050" cy="2782625"/>
          </a:xfrm>
          <a:prstGeom prst="curvedConnector3">
            <a:avLst>
              <a:gd name="adj1" fmla="val 25120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92756A-25EE-20A3-59A6-F5D0F68D904D}"/>
              </a:ext>
            </a:extLst>
          </p:cNvPr>
          <p:cNvSpPr txBox="1"/>
          <p:nvPr/>
        </p:nvSpPr>
        <p:spPr>
          <a:xfrm>
            <a:off x="11279085" y="9232918"/>
            <a:ext cx="686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latin typeface="Playfair Display" pitchFamily="2" charset="77"/>
              </a:rPr>
              <a:t>DFA corresponding to the string ABABAC</a:t>
            </a:r>
          </a:p>
        </p:txBody>
      </p:sp>
    </p:spTree>
    <p:extLst>
      <p:ext uri="{BB962C8B-B14F-4D97-AF65-F5344CB8AC3E}">
        <p14:creationId xmlns:p14="http://schemas.microsoft.com/office/powerpoint/2010/main" val="3744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8" grpId="0"/>
      <p:bldP spid="43" grpId="0"/>
      <p:bldP spid="44" grpId="0"/>
      <p:bldP spid="45" grpId="0"/>
      <p:bldP spid="46" grpId="0" animBg="1"/>
      <p:bldP spid="47" grpId="0"/>
      <p:bldP spid="49" grpId="0"/>
      <p:bldP spid="51" grpId="0" animBg="1"/>
      <p:bldP spid="52" grpId="0"/>
      <p:bldP spid="53" grpId="0"/>
      <p:bldP spid="55" grpId="0"/>
      <p:bldP spid="56" grpId="0"/>
      <p:bldP spid="63" grpId="0"/>
      <p:bldP spid="64" grpId="0"/>
      <p:bldP spid="66" grpId="0"/>
      <p:bldP spid="67" grpId="0"/>
      <p:bldP spid="68" grpId="0"/>
      <p:bldP spid="90" grpId="0" animBg="1"/>
      <p:bldP spid="91" grpId="0"/>
      <p:bldP spid="92" grpId="0"/>
      <p:bldP spid="94" grpId="0" animBg="1"/>
      <p:bldP spid="95" grpId="0"/>
      <p:bldP spid="96" grpId="0"/>
      <p:bldP spid="106" grpId="0"/>
      <p:bldP spid="107" grpId="0"/>
      <p:bldP spid="126" grpId="0"/>
      <p:bldP spid="127" grpId="0"/>
      <p:bldP spid="129" grpId="0" animBg="1"/>
      <p:bldP spid="133" grpId="0"/>
      <p:bldP spid="134" grpId="0"/>
      <p:bldP spid="135" grpId="0"/>
      <p:bldP spid="146" grpId="0"/>
      <p:bldP spid="147" grpId="0"/>
      <p:bldP spid="149" grpId="0" animBg="1"/>
      <p:bldP spid="150" grpId="0"/>
      <p:bldP spid="151" grpId="0"/>
      <p:bldP spid="165" grpId="0"/>
      <p:bldP spid="1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 flipV="1">
            <a:off x="419434" y="1078290"/>
            <a:ext cx="6459498" cy="4644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7142535" y="801994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7706209" y="801994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8267257" y="801994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2DCF1E8-AC25-1834-F466-9BAB6F82F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34" y="1679464"/>
            <a:ext cx="3631785" cy="7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5">
              <a:lnSpc>
                <a:spcPct val="9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801">
                <a:latin typeface="Playfair Display" panose="00000500000000000000" pitchFamily="2" charset="0"/>
              </a:rPr>
              <a:t> DFA simulation: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A310259-6038-A2CC-C281-BF41FB0FA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10938"/>
              </p:ext>
            </p:extLst>
          </p:nvPr>
        </p:nvGraphicFramePr>
        <p:xfrm>
          <a:off x="4170118" y="1778644"/>
          <a:ext cx="13026661" cy="11125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294518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814680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999505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9472701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335645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801994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112601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485841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851564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24073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43936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619814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94553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845861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162139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150054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009156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81409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77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layfair Display" pitchFamily="2" charset="77"/>
                        </a:rPr>
                        <a:t>T</a:t>
                      </a:r>
                      <a:r>
                        <a:rPr lang="en-VN" sz="1800">
                          <a:latin typeface="Playfair Display" pitchFamily="2" charset="77"/>
                        </a:rPr>
                        <a:t>xt.charAt(i)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V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835332"/>
                  </a:ext>
                </a:extLst>
              </a:tr>
            </a:tbl>
          </a:graphicData>
        </a:graphic>
      </p:graphicFrame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940E444D-E984-5496-1900-343DA6A54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5648"/>
              </p:ext>
            </p:extLst>
          </p:nvPr>
        </p:nvGraphicFramePr>
        <p:xfrm>
          <a:off x="5685263" y="3311088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A09109-3052-5699-9CB7-8C3D8C396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40356"/>
              </p:ext>
            </p:extLst>
          </p:nvPr>
        </p:nvGraphicFramePr>
        <p:xfrm>
          <a:off x="6360246" y="4101852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CCBF8F9-70E1-42A6-6D55-D51F2167FE62}"/>
              </a:ext>
            </a:extLst>
          </p:cNvPr>
          <p:cNvSpPr/>
          <p:nvPr/>
        </p:nvSpPr>
        <p:spPr>
          <a:xfrm>
            <a:off x="5685263" y="2521115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65B62-7672-CFFD-DE99-A2DF99BEF49C}"/>
              </a:ext>
            </a:extLst>
          </p:cNvPr>
          <p:cNvSpPr txBox="1"/>
          <p:nvPr/>
        </p:nvSpPr>
        <p:spPr>
          <a:xfrm>
            <a:off x="545368" y="3067697"/>
            <a:ext cx="4180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Playfair Display" pitchFamily="2" charset="77"/>
              </a:rPr>
              <a:t>M</a:t>
            </a:r>
            <a:r>
              <a:rPr lang="en-VN" sz="2000">
                <a:solidFill>
                  <a:srgbClr val="FF0000"/>
                </a:solidFill>
                <a:latin typeface="Playfair Display" pitchFamily="2" charset="77"/>
              </a:rPr>
              <a:t>ismatch: </a:t>
            </a:r>
          </a:p>
          <a:p>
            <a:r>
              <a:rPr lang="en-US" sz="2000">
                <a:latin typeface="Playfair Display" pitchFamily="2" charset="77"/>
              </a:rPr>
              <a:t>S</a:t>
            </a:r>
            <a:r>
              <a:rPr lang="en-VN" sz="2000">
                <a:latin typeface="Playfair Display" pitchFamily="2" charset="77"/>
              </a:rPr>
              <a:t>et j to dfa[ txt.CharAt(i)] [ j ]</a:t>
            </a:r>
          </a:p>
          <a:p>
            <a:r>
              <a:rPr lang="en-VN" sz="2000">
                <a:latin typeface="Playfair Display" pitchFamily="2" charset="77"/>
              </a:rPr>
              <a:t>    implies pattern shift to align</a:t>
            </a:r>
          </a:p>
          <a:p>
            <a:r>
              <a:rPr lang="en-VN" sz="2000">
                <a:latin typeface="Playfair Display" pitchFamily="2" charset="77"/>
              </a:rPr>
              <a:t>    pat.CharAt(j) with txt.charAt(i+1)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F0B5C-DD84-92E1-92AE-7DE69D52A328}"/>
              </a:ext>
            </a:extLst>
          </p:cNvPr>
          <p:cNvSpPr txBox="1"/>
          <p:nvPr/>
        </p:nvSpPr>
        <p:spPr>
          <a:xfrm>
            <a:off x="545368" y="4659309"/>
            <a:ext cx="3908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solidFill>
                  <a:srgbClr val="FF0000"/>
                </a:solidFill>
                <a:latin typeface="Playfair Display" pitchFamily="2" charset="77"/>
              </a:rPr>
              <a:t>Match: </a:t>
            </a:r>
          </a:p>
          <a:p>
            <a:r>
              <a:rPr lang="en-VN" sz="2000">
                <a:latin typeface="Playfair Display" pitchFamily="2" charset="77"/>
              </a:rPr>
              <a:t>Set j to dfa[txt.charAt(i)][j]</a:t>
            </a:r>
          </a:p>
          <a:p>
            <a:r>
              <a:rPr lang="en-VN" sz="2000">
                <a:latin typeface="Playfair Display" pitchFamily="2" charset="77"/>
              </a:rPr>
              <a:t>           =dfa[pat.charAt(i)][j]</a:t>
            </a:r>
          </a:p>
          <a:p>
            <a:r>
              <a:rPr lang="en-VN" sz="2000">
                <a:latin typeface="Playfair Display" pitchFamily="2" charset="77"/>
              </a:rPr>
              <a:t>           = j+1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8FDAF-8EF8-3E67-D7E1-BD5877530197}"/>
              </a:ext>
            </a:extLst>
          </p:cNvPr>
          <p:cNvSpPr/>
          <p:nvPr/>
        </p:nvSpPr>
        <p:spPr>
          <a:xfrm>
            <a:off x="5685263" y="3311089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516A4-32D9-C613-3554-12EDE3C095FA}"/>
              </a:ext>
            </a:extLst>
          </p:cNvPr>
          <p:cNvSpPr/>
          <p:nvPr/>
        </p:nvSpPr>
        <p:spPr>
          <a:xfrm>
            <a:off x="6360246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C9203B8B-9B2E-F730-9218-65A103432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844641"/>
              </p:ext>
            </p:extLst>
          </p:nvPr>
        </p:nvGraphicFramePr>
        <p:xfrm>
          <a:off x="7035228" y="4891366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5062C7BC-3943-0744-82F7-9B554E9A119C}"/>
              </a:ext>
            </a:extLst>
          </p:cNvPr>
          <p:cNvSpPr/>
          <p:nvPr/>
        </p:nvSpPr>
        <p:spPr>
          <a:xfrm>
            <a:off x="6360245" y="4101851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2CE743-6262-EA5E-34C3-AD9FA25CA28A}"/>
              </a:ext>
            </a:extLst>
          </p:cNvPr>
          <p:cNvSpPr/>
          <p:nvPr/>
        </p:nvSpPr>
        <p:spPr>
          <a:xfrm>
            <a:off x="7035229" y="2520720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31" name="Table 8">
            <a:extLst>
              <a:ext uri="{FF2B5EF4-FFF2-40B4-BE49-F238E27FC236}">
                <a16:creationId xmlns:a16="http://schemas.microsoft.com/office/drawing/2014/main" id="{FE2DAC68-2854-9B5A-7F09-8253C9395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33437"/>
              </p:ext>
            </p:extLst>
          </p:nvPr>
        </p:nvGraphicFramePr>
        <p:xfrm>
          <a:off x="7715663" y="5678395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788B84F-2D42-4DFF-FA2A-DB0CD51045F9}"/>
              </a:ext>
            </a:extLst>
          </p:cNvPr>
          <p:cNvSpPr/>
          <p:nvPr/>
        </p:nvSpPr>
        <p:spPr>
          <a:xfrm>
            <a:off x="7035229" y="4891366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AC6E02-D8E2-2501-D855-A239131E9EF4}"/>
              </a:ext>
            </a:extLst>
          </p:cNvPr>
          <p:cNvSpPr/>
          <p:nvPr/>
        </p:nvSpPr>
        <p:spPr>
          <a:xfrm>
            <a:off x="7710211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3C404-7814-E0F2-7E71-AAA43B79334A}"/>
              </a:ext>
            </a:extLst>
          </p:cNvPr>
          <p:cNvSpPr/>
          <p:nvPr/>
        </p:nvSpPr>
        <p:spPr>
          <a:xfrm>
            <a:off x="7710211" y="5678395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58BA4B-7AF3-C411-AF74-F4FB959DE89C}"/>
              </a:ext>
            </a:extLst>
          </p:cNvPr>
          <p:cNvSpPr/>
          <p:nvPr/>
        </p:nvSpPr>
        <p:spPr>
          <a:xfrm>
            <a:off x="8385194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C66715-AA23-D8AE-D8FF-C3F02915FAD6}"/>
              </a:ext>
            </a:extLst>
          </p:cNvPr>
          <p:cNvSpPr/>
          <p:nvPr/>
        </p:nvSpPr>
        <p:spPr>
          <a:xfrm>
            <a:off x="8385194" y="5678395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E0248E-A484-07B1-547E-BE652A09B8FE}"/>
              </a:ext>
            </a:extLst>
          </p:cNvPr>
          <p:cNvSpPr/>
          <p:nvPr/>
        </p:nvSpPr>
        <p:spPr>
          <a:xfrm>
            <a:off x="9067108" y="251437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BE03FD28-384F-E623-EF0B-93BDB1A7E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55363"/>
              </p:ext>
            </p:extLst>
          </p:nvPr>
        </p:nvGraphicFramePr>
        <p:xfrm>
          <a:off x="8385194" y="6465424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F73FC79-4F5F-664E-E244-6AF5FFBFCE9C}"/>
              </a:ext>
            </a:extLst>
          </p:cNvPr>
          <p:cNvSpPr/>
          <p:nvPr/>
        </p:nvSpPr>
        <p:spPr>
          <a:xfrm>
            <a:off x="8385193" y="6465424"/>
            <a:ext cx="674983" cy="370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E74395-991C-F709-3328-DD01DE86423F}"/>
              </a:ext>
            </a:extLst>
          </p:cNvPr>
          <p:cNvSpPr/>
          <p:nvPr/>
        </p:nvSpPr>
        <p:spPr>
          <a:xfrm>
            <a:off x="9067108" y="6465424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0F1046-ABC4-6424-AB32-F124320B940B}"/>
              </a:ext>
            </a:extLst>
          </p:cNvPr>
          <p:cNvSpPr/>
          <p:nvPr/>
        </p:nvSpPr>
        <p:spPr>
          <a:xfrm>
            <a:off x="9749022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C3D4E8-5A77-D046-A44F-7640299D42C2}"/>
              </a:ext>
            </a:extLst>
          </p:cNvPr>
          <p:cNvSpPr/>
          <p:nvPr/>
        </p:nvSpPr>
        <p:spPr>
          <a:xfrm>
            <a:off x="9749022" y="6465423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AF118C-1D7B-B855-8A6F-FD3B5BF0D826}"/>
              </a:ext>
            </a:extLst>
          </p:cNvPr>
          <p:cNvSpPr/>
          <p:nvPr/>
        </p:nvSpPr>
        <p:spPr>
          <a:xfrm>
            <a:off x="10420223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617598-40CC-188A-BD3F-8B47D40B9157}"/>
              </a:ext>
            </a:extLst>
          </p:cNvPr>
          <p:cNvSpPr/>
          <p:nvPr/>
        </p:nvSpPr>
        <p:spPr>
          <a:xfrm>
            <a:off x="10430936" y="6465423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5B1E42-51DB-05D2-82D9-8D7F8DD24BC5}"/>
              </a:ext>
            </a:extLst>
          </p:cNvPr>
          <p:cNvSpPr/>
          <p:nvPr/>
        </p:nvSpPr>
        <p:spPr>
          <a:xfrm>
            <a:off x="11098489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46" name="Table 8">
            <a:extLst>
              <a:ext uri="{FF2B5EF4-FFF2-40B4-BE49-F238E27FC236}">
                <a16:creationId xmlns:a16="http://schemas.microsoft.com/office/drawing/2014/main" id="{C4B12BEF-2FE7-34BA-23DA-8BA39ED20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45154"/>
              </p:ext>
            </p:extLst>
          </p:nvPr>
        </p:nvGraphicFramePr>
        <p:xfrm>
          <a:off x="11105919" y="7252452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D08A953-3071-E408-6D10-BD666115377C}"/>
              </a:ext>
            </a:extLst>
          </p:cNvPr>
          <p:cNvSpPr/>
          <p:nvPr/>
        </p:nvSpPr>
        <p:spPr>
          <a:xfrm>
            <a:off x="11105919" y="7252452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D5E62-F752-FAF8-E808-E13737BB7C7F}"/>
              </a:ext>
            </a:extLst>
          </p:cNvPr>
          <p:cNvSpPr/>
          <p:nvPr/>
        </p:nvSpPr>
        <p:spPr>
          <a:xfrm>
            <a:off x="11780403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92D3C-C946-C9DD-210D-B09E58121D03}"/>
              </a:ext>
            </a:extLst>
          </p:cNvPr>
          <p:cNvSpPr/>
          <p:nvPr/>
        </p:nvSpPr>
        <p:spPr>
          <a:xfrm>
            <a:off x="11780403" y="7252452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CECA694-7C4C-C376-BA2D-812E1D22FE1B}"/>
              </a:ext>
            </a:extLst>
          </p:cNvPr>
          <p:cNvSpPr/>
          <p:nvPr/>
        </p:nvSpPr>
        <p:spPr>
          <a:xfrm>
            <a:off x="12453428" y="2520917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51" name="Table 8">
            <a:extLst>
              <a:ext uri="{FF2B5EF4-FFF2-40B4-BE49-F238E27FC236}">
                <a16:creationId xmlns:a16="http://schemas.microsoft.com/office/drawing/2014/main" id="{123B6B61-2B57-F0C6-609C-7309D07B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35236"/>
              </p:ext>
            </p:extLst>
          </p:nvPr>
        </p:nvGraphicFramePr>
        <p:xfrm>
          <a:off x="11780403" y="8039480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61D7414A-DEBC-755A-AF7A-58528AB1474E}"/>
              </a:ext>
            </a:extLst>
          </p:cNvPr>
          <p:cNvSpPr/>
          <p:nvPr/>
        </p:nvSpPr>
        <p:spPr>
          <a:xfrm>
            <a:off x="11773472" y="8039862"/>
            <a:ext cx="674983" cy="370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06593A-E795-AA9A-574A-1B40475B6A26}"/>
              </a:ext>
            </a:extLst>
          </p:cNvPr>
          <p:cNvSpPr/>
          <p:nvPr/>
        </p:nvSpPr>
        <p:spPr>
          <a:xfrm>
            <a:off x="12445994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38DF8E-2152-232A-CC44-2E1BD6A2D3B4}"/>
              </a:ext>
            </a:extLst>
          </p:cNvPr>
          <p:cNvSpPr/>
          <p:nvPr/>
        </p:nvSpPr>
        <p:spPr>
          <a:xfrm>
            <a:off x="13135342" y="251437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4EA32E-A525-7E11-F767-349A8D706B66}"/>
              </a:ext>
            </a:extLst>
          </p:cNvPr>
          <p:cNvSpPr/>
          <p:nvPr/>
        </p:nvSpPr>
        <p:spPr>
          <a:xfrm>
            <a:off x="13132354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67926A-5FD4-E082-92DE-DD82216F9A88}"/>
              </a:ext>
            </a:extLst>
          </p:cNvPr>
          <p:cNvSpPr/>
          <p:nvPr/>
        </p:nvSpPr>
        <p:spPr>
          <a:xfrm>
            <a:off x="13814586" y="2520917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CE24EF-637E-597E-0DCA-4647C57940E6}"/>
              </a:ext>
            </a:extLst>
          </p:cNvPr>
          <p:cNvSpPr/>
          <p:nvPr/>
        </p:nvSpPr>
        <p:spPr>
          <a:xfrm>
            <a:off x="13814585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0F64D2-DFF1-1BB9-6803-526EAF71BF2E}"/>
              </a:ext>
            </a:extLst>
          </p:cNvPr>
          <p:cNvSpPr/>
          <p:nvPr/>
        </p:nvSpPr>
        <p:spPr>
          <a:xfrm>
            <a:off x="14491077" y="252091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7DD0CC-B3B3-312C-1BCB-FB8F4A9C0D55}"/>
              </a:ext>
            </a:extLst>
          </p:cNvPr>
          <p:cNvSpPr/>
          <p:nvPr/>
        </p:nvSpPr>
        <p:spPr>
          <a:xfrm>
            <a:off x="14489568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43E693-498E-DE18-E713-8EDE352F0B49}"/>
              </a:ext>
            </a:extLst>
          </p:cNvPr>
          <p:cNvSpPr/>
          <p:nvPr/>
        </p:nvSpPr>
        <p:spPr>
          <a:xfrm>
            <a:off x="15164765" y="252133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D1300-2F2D-40D2-B8E7-C532876432C0}"/>
              </a:ext>
            </a:extLst>
          </p:cNvPr>
          <p:cNvSpPr/>
          <p:nvPr/>
        </p:nvSpPr>
        <p:spPr>
          <a:xfrm>
            <a:off x="15173151" y="8039098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CE9792-627E-6876-094C-6FDEE03773D9}"/>
              </a:ext>
            </a:extLst>
          </p:cNvPr>
          <p:cNvSpPr/>
          <p:nvPr/>
        </p:nvSpPr>
        <p:spPr>
          <a:xfrm>
            <a:off x="15838453" y="252133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5B196A1-9741-F207-6CB6-48B2CB1DCC8D}"/>
              </a:ext>
            </a:extLst>
          </p:cNvPr>
          <p:cNvSpPr>
            <a:spLocks/>
          </p:cNvSpPr>
          <p:nvPr/>
        </p:nvSpPr>
        <p:spPr>
          <a:xfrm>
            <a:off x="15996592" y="2530965"/>
            <a:ext cx="360000" cy="3600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86963F-80E3-1D79-EF13-A8740A8FD102}"/>
              </a:ext>
            </a:extLst>
          </p:cNvPr>
          <p:cNvCxnSpPr>
            <a:cxnSpLocks/>
          </p:cNvCxnSpPr>
          <p:nvPr/>
        </p:nvCxnSpPr>
        <p:spPr>
          <a:xfrm>
            <a:off x="16152938" y="3067697"/>
            <a:ext cx="0" cy="413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57C50B6-F897-105D-FF1B-C225C1599CA9}"/>
              </a:ext>
            </a:extLst>
          </p:cNvPr>
          <p:cNvSpPr/>
          <p:nvPr/>
        </p:nvSpPr>
        <p:spPr>
          <a:xfrm>
            <a:off x="13591487" y="5477541"/>
            <a:ext cx="4493931" cy="8547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i - M=15 – 6 = 9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91BF8B-17BC-18C3-152B-D36F334D965A}"/>
              </a:ext>
            </a:extLst>
          </p:cNvPr>
          <p:cNvCxnSpPr>
            <a:cxnSpLocks/>
          </p:cNvCxnSpPr>
          <p:nvPr/>
        </p:nvCxnSpPr>
        <p:spPr>
          <a:xfrm>
            <a:off x="16162379" y="4659309"/>
            <a:ext cx="0" cy="4841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559AF7F-056D-F792-786F-659F3DDAF77F}"/>
              </a:ext>
            </a:extLst>
          </p:cNvPr>
          <p:cNvSpPr/>
          <p:nvPr/>
        </p:nvSpPr>
        <p:spPr>
          <a:xfrm>
            <a:off x="14456191" y="3689713"/>
            <a:ext cx="3412375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found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CB383D-9BF3-A8C3-2A29-462E5C1677E7}"/>
              </a:ext>
            </a:extLst>
          </p:cNvPr>
          <p:cNvSpPr txBox="1"/>
          <p:nvPr/>
        </p:nvSpPr>
        <p:spPr>
          <a:xfrm>
            <a:off x="4267612" y="9312719"/>
            <a:ext cx="996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Playfair Display" pitchFamily="2" charset="77"/>
              </a:rPr>
              <a:t>Trace of KMP substring search (DFA simulation) for ABABAC</a:t>
            </a:r>
          </a:p>
        </p:txBody>
      </p:sp>
      <p:graphicFrame>
        <p:nvGraphicFramePr>
          <p:cNvPr id="70" name="Table 6">
            <a:extLst>
              <a:ext uri="{FF2B5EF4-FFF2-40B4-BE49-F238E27FC236}">
                <a16:creationId xmlns:a16="http://schemas.microsoft.com/office/drawing/2014/main" id="{8259DBB8-2B34-2965-B38F-4157518EA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20421"/>
              </p:ext>
            </p:extLst>
          </p:nvPr>
        </p:nvGraphicFramePr>
        <p:xfrm>
          <a:off x="545368" y="6513780"/>
          <a:ext cx="5346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3359908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3986482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47847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22508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3365305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107471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7403229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77109769"/>
                    </a:ext>
                  </a:extLst>
                </a:gridCol>
              </a:tblGrid>
              <a:tr h="457200">
                <a:tc rowSpan="3"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dfa[][j]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0602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0157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5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34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24 -0.00047 L 2.63889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1 0.00031 L 3.47222E-6 1.48148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6.94444E-7 0.0004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-1.25E-6 0.0004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7 L 4.02778E-6 0.00047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1.66667E-6 0.00046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429945" cy="298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1385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lang="en-US" sz="13850">
              <a:solidFill>
                <a:srgbClr val="F3F6FA"/>
              </a:solidFill>
              <a:latin typeface="Playfair Display Black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6849371" y="7382658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Introduction </a:t>
            </a: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27;p20">
            <a:extLst>
              <a:ext uri="{FF2B5EF4-FFF2-40B4-BE49-F238E27FC236}">
                <a16:creationId xmlns:a16="http://schemas.microsoft.com/office/drawing/2014/main" id="{03D92227-5D10-48D3-62F6-12B2DF0E84D4}"/>
              </a:ext>
            </a:extLst>
          </p:cNvPr>
          <p:cNvSpPr txBox="1"/>
          <p:nvPr/>
        </p:nvSpPr>
        <p:spPr>
          <a:xfrm>
            <a:off x="3880293" y="762000"/>
            <a:ext cx="2429945" cy="298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endParaRPr lang="en-US" sz="13850">
              <a:solidFill>
                <a:srgbClr val="F3F6FA"/>
              </a:solidFill>
              <a:latin typeface="Playfair Display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66D78E-078F-AE7A-57DD-BDF99B7A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20" y="1095951"/>
            <a:ext cx="14795985" cy="9093195"/>
          </a:xfrm>
          <a:prstGeom prst="rect">
            <a:avLst/>
          </a:prstGeom>
        </p:spPr>
      </p:pic>
      <p:sp>
        <p:nvSpPr>
          <p:cNvPr id="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2DCF1E8-AC25-1834-F466-9BAB6F82F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037" y="1149449"/>
            <a:ext cx="3631785" cy="7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5">
              <a:lnSpc>
                <a:spcPct val="9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801" dirty="0">
                <a:latin typeface="Playfair Display" panose="00000500000000000000" pitchFamily="2" charset="0"/>
              </a:rPr>
              <a:t> DFA simulation:</a:t>
            </a:r>
          </a:p>
        </p:txBody>
      </p:sp>
    </p:spTree>
    <p:extLst>
      <p:ext uri="{BB962C8B-B14F-4D97-AF65-F5344CB8AC3E}">
        <p14:creationId xmlns:p14="http://schemas.microsoft.com/office/powerpoint/2010/main" val="282270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4E32B-52E8-23D2-D98E-3B5F95B06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89" y="3274397"/>
            <a:ext cx="17406820" cy="58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3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19B7D-65C2-5F9F-6327-50BB9A7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32" y="2743199"/>
            <a:ext cx="16693620" cy="62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0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275EB-7ACC-ED7C-36B2-41AB27F7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67" y="2658886"/>
            <a:ext cx="16650475" cy="66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0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3089F-29B4-758C-7F9A-DE26D130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60" y="2606228"/>
            <a:ext cx="16526036" cy="66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9F746-DC4F-7805-2E6F-550CD920C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21" y="2887705"/>
            <a:ext cx="16113413" cy="6456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EA363-8699-477D-6F1F-6EE1902C84ED}"/>
              </a:ext>
            </a:extLst>
          </p:cNvPr>
          <p:cNvSpPr txBox="1"/>
          <p:nvPr/>
        </p:nvSpPr>
        <p:spPr>
          <a:xfrm>
            <a:off x="-1828735" y="215870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00B050"/>
                </a:solidFill>
                <a:latin typeface="Playfair Display" pitchFamily="2" charset="77"/>
              </a:rPr>
              <a:t>Pros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8655F-44F5-9280-07DE-262087C313B4}"/>
              </a:ext>
            </a:extLst>
          </p:cNvPr>
          <p:cNvSpPr txBox="1"/>
          <p:nvPr/>
        </p:nvSpPr>
        <p:spPr>
          <a:xfrm>
            <a:off x="18295850" y="2268087"/>
            <a:ext cx="191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FF0000"/>
                </a:solidFill>
                <a:latin typeface="Playfair Display" pitchFamily="2" charset="77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86647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E99D8E-F6B6-896E-74F0-3607306B8707}"/>
              </a:ext>
            </a:extLst>
          </p:cNvPr>
          <p:cNvSpPr txBox="1"/>
          <p:nvPr/>
        </p:nvSpPr>
        <p:spPr>
          <a:xfrm>
            <a:off x="2715553" y="215870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00B050"/>
                </a:solidFill>
                <a:latin typeface="Playfair Display" pitchFamily="2" charset="77"/>
              </a:rPr>
              <a:t>Pros</a:t>
            </a:r>
          </a:p>
        </p:txBody>
      </p:sp>
      <p:pic>
        <p:nvPicPr>
          <p:cNvPr id="4" name="Google Shape;1275;p44">
            <a:extLst>
              <a:ext uri="{FF2B5EF4-FFF2-40B4-BE49-F238E27FC236}">
                <a16:creationId xmlns:a16="http://schemas.microsoft.com/office/drawing/2014/main" id="{EEA46396-5F62-77AA-6063-F36BE9F8B7F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1023669" y="2268087"/>
            <a:ext cx="708824" cy="689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389A46-9231-CCE4-00A1-B1B583FC9A27}"/>
              </a:ext>
            </a:extLst>
          </p:cNvPr>
          <p:cNvSpPr/>
          <p:nvPr/>
        </p:nvSpPr>
        <p:spPr>
          <a:xfrm>
            <a:off x="829705" y="2158707"/>
            <a:ext cx="1080000" cy="108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CB77B1-8169-B875-BA1F-F12105001B41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369705" y="3238707"/>
            <a:ext cx="0" cy="35095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9C221C-22C1-4AD9-4A81-7AEB65E05A7A}"/>
              </a:ext>
            </a:extLst>
          </p:cNvPr>
          <p:cNvCxnSpPr>
            <a:cxnSpLocks/>
          </p:cNvCxnSpPr>
          <p:nvPr/>
        </p:nvCxnSpPr>
        <p:spPr>
          <a:xfrm>
            <a:off x="1369705" y="4319362"/>
            <a:ext cx="6653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F2F44-FC4B-4110-071B-671AF9A2D5C8}"/>
              </a:ext>
            </a:extLst>
          </p:cNvPr>
          <p:cNvSpPr/>
          <p:nvPr/>
        </p:nvSpPr>
        <p:spPr>
          <a:xfrm>
            <a:off x="2035051" y="3613992"/>
            <a:ext cx="6179128" cy="141074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It is guaranteed worst-case efficient, the preprocessing time is O(m) and the searching time is O(n).</a:t>
            </a:r>
            <a:endParaRPr lang="en-VN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8FA7F7-21F6-F380-7ACC-E49A2A2D8D5E}"/>
              </a:ext>
            </a:extLst>
          </p:cNvPr>
          <p:cNvCxnSpPr>
            <a:cxnSpLocks/>
          </p:cNvCxnSpPr>
          <p:nvPr/>
        </p:nvCxnSpPr>
        <p:spPr>
          <a:xfrm>
            <a:off x="1369705" y="6748225"/>
            <a:ext cx="6653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06465-529F-BB09-2039-0FACF81740E9}"/>
              </a:ext>
            </a:extLst>
          </p:cNvPr>
          <p:cNvSpPr/>
          <p:nvPr/>
        </p:nvSpPr>
        <p:spPr>
          <a:xfrm>
            <a:off x="2035051" y="6326117"/>
            <a:ext cx="6179128" cy="112747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The algorithm never needs to move backwards in the input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1DA28-1DEC-A730-FE51-4E84EE0245E3}"/>
              </a:ext>
            </a:extLst>
          </p:cNvPr>
          <p:cNvSpPr txBox="1"/>
          <p:nvPr/>
        </p:nvSpPr>
        <p:spPr>
          <a:xfrm>
            <a:off x="13917815" y="2268087"/>
            <a:ext cx="191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FF0000"/>
                </a:solidFill>
                <a:latin typeface="Playfair Display" pitchFamily="2" charset="77"/>
              </a:rPr>
              <a:t>Cons</a:t>
            </a:r>
          </a:p>
        </p:txBody>
      </p:sp>
      <p:pic>
        <p:nvPicPr>
          <p:cNvPr id="25" name="Google Shape;1275;p44">
            <a:extLst>
              <a:ext uri="{FF2B5EF4-FFF2-40B4-BE49-F238E27FC236}">
                <a16:creationId xmlns:a16="http://schemas.microsoft.com/office/drawing/2014/main" id="{02B73F1D-7C74-09EE-AA5E-B0CE2EBE40F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33D20">
                <a:tint val="45000"/>
                <a:satMod val="400000"/>
              </a:srgbClr>
            </a:duotone>
          </a:blip>
          <a:srcRect/>
          <a:stretch/>
        </p:blipFill>
        <p:spPr>
          <a:xfrm rot="10800000">
            <a:off x="16384931" y="2528922"/>
            <a:ext cx="708824" cy="68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6B3A938-E960-057E-2430-BD06ABFF52F9}"/>
              </a:ext>
            </a:extLst>
          </p:cNvPr>
          <p:cNvSpPr/>
          <p:nvPr/>
        </p:nvSpPr>
        <p:spPr>
          <a:xfrm>
            <a:off x="16184331" y="2274191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2A94F-0898-DACE-8E20-E1345E69DE3D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16724331" y="3354191"/>
            <a:ext cx="0" cy="37657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995685-56E2-68A7-9F87-03B71DEA3ECE}"/>
              </a:ext>
            </a:extLst>
          </p:cNvPr>
          <p:cNvCxnSpPr>
            <a:cxnSpLocks/>
          </p:cNvCxnSpPr>
          <p:nvPr/>
        </p:nvCxnSpPr>
        <p:spPr>
          <a:xfrm>
            <a:off x="16058985" y="4434845"/>
            <a:ext cx="665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C75509D-983B-736A-F644-7FB937766728}"/>
              </a:ext>
            </a:extLst>
          </p:cNvPr>
          <p:cNvSpPr/>
          <p:nvPr/>
        </p:nvSpPr>
        <p:spPr>
          <a:xfrm>
            <a:off x="10176543" y="3927013"/>
            <a:ext cx="5859036" cy="1015663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Time and space for pre-processing stage (use extra space)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982D53-AAB4-BF99-7B09-5FDA815953A2}"/>
              </a:ext>
            </a:extLst>
          </p:cNvPr>
          <p:cNvCxnSpPr>
            <a:cxnSpLocks/>
          </p:cNvCxnSpPr>
          <p:nvPr/>
        </p:nvCxnSpPr>
        <p:spPr>
          <a:xfrm>
            <a:off x="16035579" y="6023329"/>
            <a:ext cx="665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6B5EA6F-F7A0-3082-CE52-F5D55DE61DCF}"/>
              </a:ext>
            </a:extLst>
          </p:cNvPr>
          <p:cNvSpPr/>
          <p:nvPr/>
        </p:nvSpPr>
        <p:spPr>
          <a:xfrm>
            <a:off x="13941220" y="5710097"/>
            <a:ext cx="2117764" cy="62646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Complexity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4FB8AC-1A29-7AE6-79D0-1CD1B861ACDD}"/>
              </a:ext>
            </a:extLst>
          </p:cNvPr>
          <p:cNvCxnSpPr>
            <a:cxnSpLocks/>
          </p:cNvCxnSpPr>
          <p:nvPr/>
        </p:nvCxnSpPr>
        <p:spPr>
          <a:xfrm>
            <a:off x="16035579" y="7119931"/>
            <a:ext cx="703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5F68D91-50EA-7693-2029-341C8D9C8DA9}"/>
              </a:ext>
            </a:extLst>
          </p:cNvPr>
          <p:cNvSpPr/>
          <p:nvPr/>
        </p:nvSpPr>
        <p:spPr>
          <a:xfrm>
            <a:off x="13917815" y="6806699"/>
            <a:ext cx="2117764" cy="62646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rPr>
              <a:t>Limited use</a:t>
            </a:r>
            <a:endParaRPr lang="en-US" sz="2800" dirty="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1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26" grpId="0" animBg="1"/>
      <p:bldP spid="29" grpId="0" animBg="1"/>
      <p:bldP spid="31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786" name="Google Shape;786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3"/>
          <p:cNvSpPr txBox="1"/>
          <p:nvPr/>
        </p:nvSpPr>
        <p:spPr>
          <a:xfrm>
            <a:off x="1340293" y="762000"/>
            <a:ext cx="2755158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.3</a:t>
            </a:r>
            <a:endParaRPr/>
          </a:p>
        </p:txBody>
      </p:sp>
      <p:sp>
        <p:nvSpPr>
          <p:cNvPr id="789" name="Google Shape;789;p33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Boyer-Moore</a:t>
            </a:r>
            <a:endParaRPr/>
          </a:p>
        </p:txBody>
      </p:sp>
      <p:grpSp>
        <p:nvGrpSpPr>
          <p:cNvPr id="790" name="Google Shape;790;p3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791" name="Google Shape;79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792" name="Google Shape;79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98" name="Google Shape;79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801" name="Google Shape;80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02" name="Google Shape;80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805" name="Google Shape;80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08" name="Google Shape;80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" name="Google Shape;810;p3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1" name="Google Shape;811;p3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12" name="Google Shape;81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15" name="Google Shape;815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18" name="Google Shape;818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Boyer Moore Algorithm - TAE">
            <a:extLst>
              <a:ext uri="{FF2B5EF4-FFF2-40B4-BE49-F238E27FC236}">
                <a16:creationId xmlns:a16="http://schemas.microsoft.com/office/drawing/2014/main" id="{14299E3B-0CD6-0434-C596-CF8ED7C5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69" y="5624608"/>
            <a:ext cx="5696397" cy="29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me page of Robert S. Boyer">
            <a:extLst>
              <a:ext uri="{FF2B5EF4-FFF2-40B4-BE49-F238E27FC236}">
                <a16:creationId xmlns:a16="http://schemas.microsoft.com/office/drawing/2014/main" id="{683365A8-8864-4086-3FD0-D2EEB246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r="2528"/>
          <a:stretch/>
        </p:blipFill>
        <p:spPr bwMode="auto">
          <a:xfrm>
            <a:off x="0" y="-13235"/>
            <a:ext cx="599156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bert S. Boyer (1971) (l.) and J Strother Moore (1972?) (r.) | Download  Scientific Diagram">
            <a:extLst>
              <a:ext uri="{FF2B5EF4-FFF2-40B4-BE49-F238E27FC236}">
                <a16:creationId xmlns:a16="http://schemas.microsoft.com/office/drawing/2014/main" id="{03D9185C-6725-E92F-E62A-67F661F3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69" y="-70985"/>
            <a:ext cx="5695593" cy="56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 Strother Moore | Professor, Department of Computer Science… | Flickr">
            <a:extLst>
              <a:ext uri="{FF2B5EF4-FFF2-40B4-BE49-F238E27FC236}">
                <a16:creationId xmlns:a16="http://schemas.microsoft.com/office/drawing/2014/main" id="{3EBEEF78-15CA-4178-6040-35F4499C3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r="24565"/>
          <a:stretch/>
        </p:blipFill>
        <p:spPr bwMode="auto">
          <a:xfrm>
            <a:off x="11687162" y="3075"/>
            <a:ext cx="6600838" cy="102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" name="Google Shape;769;p32"/>
          <p:cNvSpPr/>
          <p:nvPr/>
        </p:nvSpPr>
        <p:spPr>
          <a:xfrm>
            <a:off x="345806" y="8576109"/>
            <a:ext cx="17596388" cy="1697656"/>
          </a:xfrm>
          <a:custGeom>
            <a:avLst/>
            <a:gdLst/>
            <a:ahLst/>
            <a:cxnLst/>
            <a:rect l="l" t="t" r="r" b="b"/>
            <a:pathLst>
              <a:path w="2952302" h="340474" extrusionOk="0">
                <a:moveTo>
                  <a:pt x="33151" y="0"/>
                </a:moveTo>
                <a:lnTo>
                  <a:pt x="2919151" y="0"/>
                </a:lnTo>
                <a:cubicBezTo>
                  <a:pt x="2927943" y="0"/>
                  <a:pt x="2936375" y="3493"/>
                  <a:pt x="2942592" y="9710"/>
                </a:cubicBezTo>
                <a:cubicBezTo>
                  <a:pt x="2948809" y="15927"/>
                  <a:pt x="2952302" y="24359"/>
                  <a:pt x="2952302" y="33151"/>
                </a:cubicBezTo>
                <a:lnTo>
                  <a:pt x="2952302" y="307322"/>
                </a:lnTo>
                <a:cubicBezTo>
                  <a:pt x="2952302" y="316115"/>
                  <a:pt x="2948809" y="324547"/>
                  <a:pt x="2942592" y="330764"/>
                </a:cubicBezTo>
                <a:cubicBezTo>
                  <a:pt x="2936375" y="336981"/>
                  <a:pt x="2927943" y="340474"/>
                  <a:pt x="2919151" y="340474"/>
                </a:cubicBezTo>
                <a:lnTo>
                  <a:pt x="33151" y="340474"/>
                </a:lnTo>
                <a:cubicBezTo>
                  <a:pt x="24359" y="340474"/>
                  <a:pt x="15927" y="336981"/>
                  <a:pt x="9710" y="330764"/>
                </a:cubicBezTo>
                <a:cubicBezTo>
                  <a:pt x="3493" y="324547"/>
                  <a:pt x="0" y="316115"/>
                  <a:pt x="0" y="307322"/>
                </a:cubicBezTo>
                <a:lnTo>
                  <a:pt x="0" y="33151"/>
                </a:lnTo>
                <a:cubicBezTo>
                  <a:pt x="0" y="24359"/>
                  <a:pt x="3493" y="15927"/>
                  <a:pt x="9710" y="9710"/>
                </a:cubicBezTo>
                <a:cubicBezTo>
                  <a:pt x="15927" y="3493"/>
                  <a:pt x="24359" y="0"/>
                  <a:pt x="33151" y="0"/>
                </a:cubicBezTo>
                <a:close/>
              </a:path>
            </a:pathLst>
          </a:custGeom>
          <a:solidFill>
            <a:srgbClr val="F3F6FA">
              <a:alpha val="9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2"/>
          <p:cNvSpPr txBox="1"/>
          <p:nvPr/>
        </p:nvSpPr>
        <p:spPr>
          <a:xfrm>
            <a:off x="345806" y="9137778"/>
            <a:ext cx="1716989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Robert Stephen Boyer (left)</a:t>
            </a:r>
            <a:r>
              <a:rPr lang="en-US" sz="3000">
                <a:solidFill>
                  <a:srgbClr val="0B1320"/>
                </a:solidFill>
                <a:latin typeface="Playfair Display Black"/>
                <a:ea typeface="Playfair Display Black"/>
                <a:sym typeface="Playfair Display Black"/>
              </a:rPr>
              <a:t> &amp; </a:t>
            </a:r>
            <a:r>
              <a:rPr lang="en-US" sz="3000">
                <a:solidFill>
                  <a:srgbClr val="0B1320"/>
                </a:solidFill>
                <a:latin typeface="Playfair Display Black"/>
                <a:sym typeface="Playfair Display Black"/>
              </a:rPr>
              <a:t>Dr. J Strother Moore (right)</a:t>
            </a:r>
            <a:endParaRPr sz="3000"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16187649" y="9235241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16751324" y="9235241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17312371" y="9235241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772;p32">
            <a:extLst>
              <a:ext uri="{FF2B5EF4-FFF2-40B4-BE49-F238E27FC236}">
                <a16:creationId xmlns:a16="http://schemas.microsoft.com/office/drawing/2014/main" id="{3C731708-9127-2012-667C-1E02AEDCD61C}"/>
              </a:ext>
            </a:extLst>
          </p:cNvPr>
          <p:cNvGrpSpPr/>
          <p:nvPr/>
        </p:nvGrpSpPr>
        <p:grpSpPr>
          <a:xfrm>
            <a:off x="537429" y="9235241"/>
            <a:ext cx="406823" cy="408647"/>
            <a:chOff x="1813" y="0"/>
            <a:chExt cx="809173" cy="812800"/>
          </a:xfrm>
        </p:grpSpPr>
        <p:sp>
          <p:nvSpPr>
            <p:cNvPr id="4" name="Google Shape;773;p32">
              <a:extLst>
                <a:ext uri="{FF2B5EF4-FFF2-40B4-BE49-F238E27FC236}">
                  <a16:creationId xmlns:a16="http://schemas.microsoft.com/office/drawing/2014/main" id="{E7A644E1-D0FA-C2E9-170F-92EE78F6EE1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4;p32">
              <a:extLst>
                <a:ext uri="{FF2B5EF4-FFF2-40B4-BE49-F238E27FC236}">
                  <a16:creationId xmlns:a16="http://schemas.microsoft.com/office/drawing/2014/main" id="{47F668AB-1E6A-6BFA-B1E2-D474657B762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775;p32">
            <a:extLst>
              <a:ext uri="{FF2B5EF4-FFF2-40B4-BE49-F238E27FC236}">
                <a16:creationId xmlns:a16="http://schemas.microsoft.com/office/drawing/2014/main" id="{364E6156-B007-FF0B-D1B8-7D50CC6A6B8E}"/>
              </a:ext>
            </a:extLst>
          </p:cNvPr>
          <p:cNvGrpSpPr/>
          <p:nvPr/>
        </p:nvGrpSpPr>
        <p:grpSpPr>
          <a:xfrm>
            <a:off x="1101104" y="9235241"/>
            <a:ext cx="406823" cy="408647"/>
            <a:chOff x="1813" y="0"/>
            <a:chExt cx="809173" cy="812800"/>
          </a:xfrm>
        </p:grpSpPr>
        <p:sp>
          <p:nvSpPr>
            <p:cNvPr id="7" name="Google Shape;776;p32">
              <a:extLst>
                <a:ext uri="{FF2B5EF4-FFF2-40B4-BE49-F238E27FC236}">
                  <a16:creationId xmlns:a16="http://schemas.microsoft.com/office/drawing/2014/main" id="{509CEE16-7F6D-2E39-B639-B606A43D9D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7;p32">
              <a:extLst>
                <a:ext uri="{FF2B5EF4-FFF2-40B4-BE49-F238E27FC236}">
                  <a16:creationId xmlns:a16="http://schemas.microsoft.com/office/drawing/2014/main" id="{80B6B46B-8CA5-7C86-30E2-9BC4EEFDD5F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778;p32">
            <a:extLst>
              <a:ext uri="{FF2B5EF4-FFF2-40B4-BE49-F238E27FC236}">
                <a16:creationId xmlns:a16="http://schemas.microsoft.com/office/drawing/2014/main" id="{98191723-3182-04FE-F90C-A91259A45076}"/>
              </a:ext>
            </a:extLst>
          </p:cNvPr>
          <p:cNvGrpSpPr/>
          <p:nvPr/>
        </p:nvGrpSpPr>
        <p:grpSpPr>
          <a:xfrm>
            <a:off x="1662151" y="9235241"/>
            <a:ext cx="406823" cy="408647"/>
            <a:chOff x="1813" y="0"/>
            <a:chExt cx="809173" cy="812800"/>
          </a:xfrm>
        </p:grpSpPr>
        <p:sp>
          <p:nvSpPr>
            <p:cNvPr id="10" name="Google Shape;779;p32">
              <a:extLst>
                <a:ext uri="{FF2B5EF4-FFF2-40B4-BE49-F238E27FC236}">
                  <a16:creationId xmlns:a16="http://schemas.microsoft.com/office/drawing/2014/main" id="{28E0683A-E5DC-C130-8C9D-B273FF9BFF2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0;p32">
              <a:extLst>
                <a:ext uri="{FF2B5EF4-FFF2-40B4-BE49-F238E27FC236}">
                  <a16:creationId xmlns:a16="http://schemas.microsoft.com/office/drawing/2014/main" id="{8F84C60F-6E4B-9B9B-248B-6AE1D67FEAE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06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sz="55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1D41D3-30AE-9E31-FDEE-E1DA9AC093C4}"/>
              </a:ext>
            </a:extLst>
          </p:cNvPr>
          <p:cNvSpPr txBox="1"/>
          <p:nvPr/>
        </p:nvSpPr>
        <p:spPr>
          <a:xfrm>
            <a:off x="1065675" y="1819513"/>
            <a:ext cx="15715568" cy="276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The Boyer-Moore’s pattern matching algorithm is based on two heuristics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Looking-glass heuristic: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Scanning the pattern from right to left.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Character-jump heuristic: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Skipping as many characters as possible by using information from the pattern itself.</a:t>
            </a:r>
            <a:endParaRPr kumimoji="0" lang="en-US" altLang="en-US" sz="280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Example:</a:t>
            </a:r>
          </a:p>
        </p:txBody>
      </p:sp>
      <p:grpSp>
        <p:nvGrpSpPr>
          <p:cNvPr id="6" name="Google Shape;667;p28">
            <a:extLst>
              <a:ext uri="{FF2B5EF4-FFF2-40B4-BE49-F238E27FC236}">
                <a16:creationId xmlns:a16="http://schemas.microsoft.com/office/drawing/2014/main" id="{F36AF2C4-11F9-4149-123B-78E5161E4CEC}"/>
              </a:ext>
            </a:extLst>
          </p:cNvPr>
          <p:cNvGrpSpPr/>
          <p:nvPr/>
        </p:nvGrpSpPr>
        <p:grpSpPr>
          <a:xfrm>
            <a:off x="854414" y="2445668"/>
            <a:ext cx="180000" cy="180000"/>
            <a:chOff x="1813" y="0"/>
            <a:chExt cx="809173" cy="812800"/>
          </a:xfrm>
        </p:grpSpPr>
        <p:sp>
          <p:nvSpPr>
            <p:cNvPr id="7" name="Google Shape;668;p28">
              <a:extLst>
                <a:ext uri="{FF2B5EF4-FFF2-40B4-BE49-F238E27FC236}">
                  <a16:creationId xmlns:a16="http://schemas.microsoft.com/office/drawing/2014/main" id="{3830005C-5307-F455-7776-BBE529252BC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9;p28">
              <a:extLst>
                <a:ext uri="{FF2B5EF4-FFF2-40B4-BE49-F238E27FC236}">
                  <a16:creationId xmlns:a16="http://schemas.microsoft.com/office/drawing/2014/main" id="{4A15DD29-DE93-64DF-C37B-D8F141B0B87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670;p28">
            <a:extLst>
              <a:ext uri="{FF2B5EF4-FFF2-40B4-BE49-F238E27FC236}">
                <a16:creationId xmlns:a16="http://schemas.microsoft.com/office/drawing/2014/main" id="{5C63D5F1-8B0E-5FC7-F595-9F6412EA5BC0}"/>
              </a:ext>
            </a:extLst>
          </p:cNvPr>
          <p:cNvGrpSpPr>
            <a:grpSpLocks noChangeAspect="1"/>
          </p:cNvGrpSpPr>
          <p:nvPr/>
        </p:nvGrpSpPr>
        <p:grpSpPr>
          <a:xfrm>
            <a:off x="855217" y="2863804"/>
            <a:ext cx="179197" cy="180000"/>
            <a:chOff x="1813" y="0"/>
            <a:chExt cx="809173" cy="812800"/>
          </a:xfrm>
        </p:grpSpPr>
        <p:sp>
          <p:nvSpPr>
            <p:cNvPr id="10" name="Google Shape;671;p28">
              <a:extLst>
                <a:ext uri="{FF2B5EF4-FFF2-40B4-BE49-F238E27FC236}">
                  <a16:creationId xmlns:a16="http://schemas.microsoft.com/office/drawing/2014/main" id="{CC4928A7-DCE5-860D-0826-0BF49A49C0C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2;p28">
              <a:extLst>
                <a:ext uri="{FF2B5EF4-FFF2-40B4-BE49-F238E27FC236}">
                  <a16:creationId xmlns:a16="http://schemas.microsoft.com/office/drawing/2014/main" id="{05157A75-E339-4C88-5591-44CC9225CBE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7B819FF-6753-7006-C558-CBA3C7ADA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89067"/>
              </p:ext>
            </p:extLst>
          </p:nvPr>
        </p:nvGraphicFramePr>
        <p:xfrm>
          <a:off x="2902269" y="596927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24BB94-7F8A-9971-3A44-8CD960868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94309"/>
              </p:ext>
            </p:extLst>
          </p:nvPr>
        </p:nvGraphicFramePr>
        <p:xfrm>
          <a:off x="2902269" y="702833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4FB4D2-8B36-E18B-A980-39CAAD4AA160}"/>
              </a:ext>
            </a:extLst>
          </p:cNvPr>
          <p:cNvSpPr txBox="1"/>
          <p:nvPr/>
        </p:nvSpPr>
        <p:spPr>
          <a:xfrm>
            <a:off x="1065675" y="5969273"/>
            <a:ext cx="31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Text: </a:t>
            </a:r>
            <a:endParaRPr lang="vi-VN" sz="2800">
              <a:latin typeface="Playfair Display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53AE4-4C0E-CF6E-675D-C36C571DB93A}"/>
              </a:ext>
            </a:extLst>
          </p:cNvPr>
          <p:cNvSpPr txBox="1"/>
          <p:nvPr/>
        </p:nvSpPr>
        <p:spPr>
          <a:xfrm>
            <a:off x="1065675" y="7022975"/>
            <a:ext cx="31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Pattern: </a:t>
            </a:r>
            <a:endParaRPr lang="vi-VN" sz="28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6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18F9FC-9E1E-1375-1881-1817943BAF45}"/>
              </a:ext>
            </a:extLst>
          </p:cNvPr>
          <p:cNvSpPr/>
          <p:nvPr/>
        </p:nvSpPr>
        <p:spPr>
          <a:xfrm>
            <a:off x="705456" y="1935378"/>
            <a:ext cx="12186820" cy="1177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04609-FA7A-A9D0-CFF3-09E96DA2BC04}"/>
              </a:ext>
            </a:extLst>
          </p:cNvPr>
          <p:cNvSpPr/>
          <p:nvPr/>
        </p:nvSpPr>
        <p:spPr>
          <a:xfrm>
            <a:off x="1164763" y="8268080"/>
            <a:ext cx="15980780" cy="13459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15"/>
          <p:cNvSpPr txBox="1"/>
          <p:nvPr/>
        </p:nvSpPr>
        <p:spPr>
          <a:xfrm>
            <a:off x="705456" y="237772"/>
            <a:ext cx="93862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Introduction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74783" y="3431202"/>
            <a:ext cx="17251256" cy="4490188"/>
          </a:xfrm>
          <a:custGeom>
            <a:avLst/>
            <a:gdLst>
              <a:gd name="connsiteX0" fmla="*/ 65653 w 1490774"/>
              <a:gd name="connsiteY0" fmla="*/ 0 h 1156632"/>
              <a:gd name="connsiteX1" fmla="*/ 1425121 w 1490774"/>
              <a:gd name="connsiteY1" fmla="*/ 0 h 1156632"/>
              <a:gd name="connsiteX2" fmla="*/ 1490774 w 1490774"/>
              <a:gd name="connsiteY2" fmla="*/ 65653 h 1156632"/>
              <a:gd name="connsiteX3" fmla="*/ 1490774 w 1490774"/>
              <a:gd name="connsiteY3" fmla="*/ 1090979 h 1156632"/>
              <a:gd name="connsiteX4" fmla="*/ 1425121 w 1490774"/>
              <a:gd name="connsiteY4" fmla="*/ 1156632 h 1156632"/>
              <a:gd name="connsiteX5" fmla="*/ 65653 w 1490774"/>
              <a:gd name="connsiteY5" fmla="*/ 1156632 h 1156632"/>
              <a:gd name="connsiteX6" fmla="*/ 0 w 1490774"/>
              <a:gd name="connsiteY6" fmla="*/ 1090979 h 1156632"/>
              <a:gd name="connsiteX7" fmla="*/ 0 w 1490774"/>
              <a:gd name="connsiteY7" fmla="*/ 103305 h 1156632"/>
              <a:gd name="connsiteX8" fmla="*/ 65653 w 1490774"/>
              <a:gd name="connsiteY8" fmla="*/ 0 h 1156632"/>
              <a:gd name="connsiteX0" fmla="*/ 65653 w 1490774"/>
              <a:gd name="connsiteY0" fmla="*/ 0 h 1156632"/>
              <a:gd name="connsiteX1" fmla="*/ 1425121 w 1490774"/>
              <a:gd name="connsiteY1" fmla="*/ 0 h 1156632"/>
              <a:gd name="connsiteX2" fmla="*/ 1490774 w 1490774"/>
              <a:gd name="connsiteY2" fmla="*/ 65653 h 1156632"/>
              <a:gd name="connsiteX3" fmla="*/ 1490774 w 1490774"/>
              <a:gd name="connsiteY3" fmla="*/ 1090979 h 1156632"/>
              <a:gd name="connsiteX4" fmla="*/ 1425121 w 1490774"/>
              <a:gd name="connsiteY4" fmla="*/ 1156632 h 1156632"/>
              <a:gd name="connsiteX5" fmla="*/ 65653 w 1490774"/>
              <a:gd name="connsiteY5" fmla="*/ 1156632 h 1156632"/>
              <a:gd name="connsiteX6" fmla="*/ 0 w 1490774"/>
              <a:gd name="connsiteY6" fmla="*/ 1058034 h 1156632"/>
              <a:gd name="connsiteX7" fmla="*/ 0 w 1490774"/>
              <a:gd name="connsiteY7" fmla="*/ 103305 h 1156632"/>
              <a:gd name="connsiteX8" fmla="*/ 65653 w 1490774"/>
              <a:gd name="connsiteY8" fmla="*/ 0 h 1156632"/>
              <a:gd name="connsiteX0" fmla="*/ 65653 w 1492206"/>
              <a:gd name="connsiteY0" fmla="*/ 0 h 1156632"/>
              <a:gd name="connsiteX1" fmla="*/ 1425121 w 1492206"/>
              <a:gd name="connsiteY1" fmla="*/ 0 h 1156632"/>
              <a:gd name="connsiteX2" fmla="*/ 1492206 w 1492206"/>
              <a:gd name="connsiteY2" fmla="*/ 98598 h 1156632"/>
              <a:gd name="connsiteX3" fmla="*/ 1490774 w 1492206"/>
              <a:gd name="connsiteY3" fmla="*/ 1090979 h 1156632"/>
              <a:gd name="connsiteX4" fmla="*/ 1425121 w 1492206"/>
              <a:gd name="connsiteY4" fmla="*/ 1156632 h 1156632"/>
              <a:gd name="connsiteX5" fmla="*/ 65653 w 1492206"/>
              <a:gd name="connsiteY5" fmla="*/ 1156632 h 1156632"/>
              <a:gd name="connsiteX6" fmla="*/ 0 w 1492206"/>
              <a:gd name="connsiteY6" fmla="*/ 1058034 h 1156632"/>
              <a:gd name="connsiteX7" fmla="*/ 0 w 1492206"/>
              <a:gd name="connsiteY7" fmla="*/ 103305 h 1156632"/>
              <a:gd name="connsiteX8" fmla="*/ 65653 w 1492206"/>
              <a:gd name="connsiteY8" fmla="*/ 0 h 1156632"/>
              <a:gd name="connsiteX0" fmla="*/ 65653 w 1492206"/>
              <a:gd name="connsiteY0" fmla="*/ 0 h 1156632"/>
              <a:gd name="connsiteX1" fmla="*/ 1435146 w 1492206"/>
              <a:gd name="connsiteY1" fmla="*/ 0 h 1156632"/>
              <a:gd name="connsiteX2" fmla="*/ 1492206 w 1492206"/>
              <a:gd name="connsiteY2" fmla="*/ 98598 h 1156632"/>
              <a:gd name="connsiteX3" fmla="*/ 1490774 w 1492206"/>
              <a:gd name="connsiteY3" fmla="*/ 1090979 h 1156632"/>
              <a:gd name="connsiteX4" fmla="*/ 1425121 w 1492206"/>
              <a:gd name="connsiteY4" fmla="*/ 1156632 h 1156632"/>
              <a:gd name="connsiteX5" fmla="*/ 65653 w 1492206"/>
              <a:gd name="connsiteY5" fmla="*/ 1156632 h 1156632"/>
              <a:gd name="connsiteX6" fmla="*/ 0 w 1492206"/>
              <a:gd name="connsiteY6" fmla="*/ 1058034 h 1156632"/>
              <a:gd name="connsiteX7" fmla="*/ 0 w 1492206"/>
              <a:gd name="connsiteY7" fmla="*/ 103305 h 1156632"/>
              <a:gd name="connsiteX8" fmla="*/ 65653 w 1492206"/>
              <a:gd name="connsiteY8" fmla="*/ 0 h 1156632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90979 h 1161338"/>
              <a:gd name="connsiteX4" fmla="*/ 1453764 w 1492206"/>
              <a:gd name="connsiteY4" fmla="*/ 1161338 h 1161338"/>
              <a:gd name="connsiteX5" fmla="*/ 65653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65653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35578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35578 w 1492206"/>
              <a:gd name="connsiteY8" fmla="*/ 0 h 1161338"/>
              <a:gd name="connsiteX0" fmla="*/ 35578 w 1492206"/>
              <a:gd name="connsiteY0" fmla="*/ 0 h 1161338"/>
              <a:gd name="connsiteX1" fmla="*/ 1450900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35578 w 1492206"/>
              <a:gd name="connsiteY8" fmla="*/ 0 h 116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206" h="1161338" extrusionOk="0">
                <a:moveTo>
                  <a:pt x="35578" y="0"/>
                </a:moveTo>
                <a:lnTo>
                  <a:pt x="1450900" y="0"/>
                </a:lnTo>
                <a:cubicBezTo>
                  <a:pt x="1487159" y="0"/>
                  <a:pt x="1492206" y="62339"/>
                  <a:pt x="1492206" y="98598"/>
                </a:cubicBezTo>
                <a:cubicBezTo>
                  <a:pt x="1491729" y="429392"/>
                  <a:pt x="1491251" y="727240"/>
                  <a:pt x="1490774" y="1058034"/>
                </a:cubicBezTo>
                <a:cubicBezTo>
                  <a:pt x="1490774" y="1094293"/>
                  <a:pt x="1490023" y="1161338"/>
                  <a:pt x="1453764" y="1161338"/>
                </a:cubicBezTo>
                <a:lnTo>
                  <a:pt x="41306" y="1156632"/>
                </a:lnTo>
                <a:cubicBezTo>
                  <a:pt x="5047" y="1156632"/>
                  <a:pt x="0" y="1094293"/>
                  <a:pt x="0" y="1058034"/>
                </a:cubicBezTo>
                <a:lnTo>
                  <a:pt x="0" y="103305"/>
                </a:lnTo>
                <a:cubicBezTo>
                  <a:pt x="0" y="67046"/>
                  <a:pt x="-681" y="0"/>
                  <a:pt x="355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068000" y="3829636"/>
            <a:ext cx="1619699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en-US" sz="4000" i="1" dirty="0">
                <a:latin typeface="Playfair Display" pitchFamily="2" charset="77"/>
              </a:rPr>
              <a:t>Pattern matching</a:t>
            </a:r>
            <a:r>
              <a:rPr lang="en-US" sz="4000" dirty="0">
                <a:latin typeface="Playfair Display" pitchFamily="2" charset="77"/>
              </a:rPr>
              <a:t>: a technique used in computer science to check a given sequence of tokens for the presence of the constituents of some pattern.</a:t>
            </a:r>
          </a:p>
          <a:p>
            <a:pPr marL="571500" indent="-571500" algn="just">
              <a:buFontTx/>
              <a:buChar char="-"/>
            </a:pPr>
            <a:endParaRPr lang="en-US" sz="4000" dirty="0">
              <a:latin typeface="Playfair Display" pitchFamily="2" charset="77"/>
            </a:endParaRPr>
          </a:p>
          <a:p>
            <a:pPr marL="571500" indent="-571500" algn="just">
              <a:buFontTx/>
              <a:buChar char="-"/>
            </a:pPr>
            <a:r>
              <a:rPr lang="en-US" sz="4000" i="1" dirty="0">
                <a:latin typeface="Playfair Display" pitchFamily="2" charset="77"/>
              </a:rPr>
              <a:t>Substring search</a:t>
            </a:r>
            <a:r>
              <a:rPr lang="en-US" sz="4000" dirty="0">
                <a:latin typeface="Playfair Display" pitchFamily="2" charset="77"/>
              </a:rPr>
              <a:t>: given a text string of length N and a pattern string of length M, find an occurrence of the pattern within the text.</a:t>
            </a:r>
          </a:p>
        </p:txBody>
      </p:sp>
      <p:sp>
        <p:nvSpPr>
          <p:cNvPr id="160" name="Google Shape;160;p15"/>
          <p:cNvSpPr txBox="1"/>
          <p:nvPr/>
        </p:nvSpPr>
        <p:spPr>
          <a:xfrm>
            <a:off x="1164763" y="2126179"/>
            <a:ext cx="11594348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What is pattern matching? What is substring search?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7" name="Google Shape;177;p15"/>
          <p:cNvCxnSpPr>
            <a:cxnSpLocks/>
          </p:cNvCxnSpPr>
          <p:nvPr/>
        </p:nvCxnSpPr>
        <p:spPr>
          <a:xfrm>
            <a:off x="8457639" y="1115700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8" name="Google Shape;178;p15"/>
          <p:cNvGrpSpPr/>
          <p:nvPr/>
        </p:nvGrpSpPr>
        <p:grpSpPr>
          <a:xfrm>
            <a:off x="16294495" y="911377"/>
            <a:ext cx="406823" cy="408647"/>
            <a:chOff x="1813" y="0"/>
            <a:chExt cx="809173" cy="812800"/>
          </a:xfrm>
        </p:grpSpPr>
        <p:sp>
          <p:nvSpPr>
            <p:cNvPr id="179" name="Google Shape;17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16858169" y="911377"/>
            <a:ext cx="406823" cy="408647"/>
            <a:chOff x="1813" y="0"/>
            <a:chExt cx="809173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17419216" y="911377"/>
            <a:ext cx="406823" cy="408647"/>
            <a:chOff x="1813" y="0"/>
            <a:chExt cx="809173" cy="812800"/>
          </a:xfrm>
        </p:grpSpPr>
        <p:sp>
          <p:nvSpPr>
            <p:cNvPr id="185" name="Google Shape;18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160;p15">
            <a:extLst>
              <a:ext uri="{FF2B5EF4-FFF2-40B4-BE49-F238E27FC236}">
                <a16:creationId xmlns:a16="http://schemas.microsoft.com/office/drawing/2014/main" id="{1F60BBCE-654E-78B4-1562-3F0855210AF8}"/>
              </a:ext>
            </a:extLst>
          </p:cNvPr>
          <p:cNvSpPr txBox="1"/>
          <p:nvPr/>
        </p:nvSpPr>
        <p:spPr>
          <a:xfrm>
            <a:off x="1559057" y="8553900"/>
            <a:ext cx="16457866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What is the difference between</a:t>
            </a:r>
            <a:r>
              <a:rPr kumimoji="0" lang="en-US" sz="3500" b="0" i="0" u="none" strike="noStrike" kern="0" cap="none" spc="0" normalizeH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pattern matching and substring search?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26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F7C3BBC-1E84-DAF9-8EA1-88D5BD470E6F}"/>
              </a:ext>
            </a:extLst>
          </p:cNvPr>
          <p:cNvSpPr/>
          <p:nvPr/>
        </p:nvSpPr>
        <p:spPr>
          <a:xfrm>
            <a:off x="5826034" y="2158183"/>
            <a:ext cx="565891" cy="54864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049A4-F6E9-EC30-80F2-E4AA2631F4A4}"/>
              </a:ext>
            </a:extLst>
          </p:cNvPr>
          <p:cNvSpPr/>
          <p:nvPr/>
        </p:nvSpPr>
        <p:spPr>
          <a:xfrm>
            <a:off x="5800615" y="3217243"/>
            <a:ext cx="591309" cy="54864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6500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33701"/>
              </p:ext>
            </p:extLst>
          </p:nvPr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4838"/>
              </p:ext>
            </p:extLst>
          </p:nvPr>
        </p:nvGraphicFramePr>
        <p:xfrm>
          <a:off x="5814041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230D8C9-A8A3-31B5-43F2-EE37F794F4E2}"/>
              </a:ext>
            </a:extLst>
          </p:cNvPr>
          <p:cNvSpPr/>
          <p:nvPr/>
        </p:nvSpPr>
        <p:spPr>
          <a:xfrm>
            <a:off x="8724614" y="2158183"/>
            <a:ext cx="566517" cy="54864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F571E-E036-75BF-B119-0D3410A2D653}"/>
              </a:ext>
            </a:extLst>
          </p:cNvPr>
          <p:cNvSpPr/>
          <p:nvPr/>
        </p:nvSpPr>
        <p:spPr>
          <a:xfrm>
            <a:off x="8724614" y="3217243"/>
            <a:ext cx="566518" cy="5486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0614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91225"/>
              </p:ext>
            </p:extLst>
          </p:nvPr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99314"/>
              </p:ext>
            </p:extLst>
          </p:nvPr>
        </p:nvGraphicFramePr>
        <p:xfrm>
          <a:off x="9302967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032943-6BF1-F626-5B3E-37911D433778}"/>
              </a:ext>
            </a:extLst>
          </p:cNvPr>
          <p:cNvSpPr/>
          <p:nvPr/>
        </p:nvSpPr>
        <p:spPr>
          <a:xfrm>
            <a:off x="12200835" y="2158183"/>
            <a:ext cx="579222" cy="54863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F1166-7DB0-6C1A-D11F-99E9A83E83F5}"/>
              </a:ext>
            </a:extLst>
          </p:cNvPr>
          <p:cNvSpPr/>
          <p:nvPr/>
        </p:nvSpPr>
        <p:spPr>
          <a:xfrm>
            <a:off x="12200835" y="3217244"/>
            <a:ext cx="579222" cy="54863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AD5DDF-9E0D-64A6-9AD2-6D16850244BD}"/>
              </a:ext>
            </a:extLst>
          </p:cNvPr>
          <p:cNvSpPr/>
          <p:nvPr/>
        </p:nvSpPr>
        <p:spPr>
          <a:xfrm>
            <a:off x="11621613" y="2158182"/>
            <a:ext cx="579222" cy="54863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66988-B104-D246-B696-25F05947DFD3}"/>
              </a:ext>
            </a:extLst>
          </p:cNvPr>
          <p:cNvSpPr/>
          <p:nvPr/>
        </p:nvSpPr>
        <p:spPr>
          <a:xfrm>
            <a:off x="11621613" y="3217244"/>
            <a:ext cx="579222" cy="54863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1566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/>
        </p:nvGraphicFramePr>
        <p:xfrm>
          <a:off x="11628922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22C422-A8DD-AFDB-245D-E6A011D2A189}"/>
              </a:ext>
            </a:extLst>
          </p:cNvPr>
          <p:cNvSpPr/>
          <p:nvPr/>
        </p:nvSpPr>
        <p:spPr>
          <a:xfrm>
            <a:off x="14531009" y="3217243"/>
            <a:ext cx="575003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ED3D7-83CE-AF16-28FC-A9FACE38CF1A}"/>
              </a:ext>
            </a:extLst>
          </p:cNvPr>
          <p:cNvSpPr/>
          <p:nvPr/>
        </p:nvSpPr>
        <p:spPr>
          <a:xfrm>
            <a:off x="13944600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4B9D3-70EE-8DC9-53C9-9F4B5F5EB360}"/>
              </a:ext>
            </a:extLst>
          </p:cNvPr>
          <p:cNvSpPr/>
          <p:nvPr/>
        </p:nvSpPr>
        <p:spPr>
          <a:xfrm>
            <a:off x="13358191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0496A-8A7C-BD8A-B749-210146370D75}"/>
              </a:ext>
            </a:extLst>
          </p:cNvPr>
          <p:cNvSpPr/>
          <p:nvPr/>
        </p:nvSpPr>
        <p:spPr>
          <a:xfrm>
            <a:off x="12786761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8016B-4637-B548-1A39-4150004290EA}"/>
              </a:ext>
            </a:extLst>
          </p:cNvPr>
          <p:cNvSpPr/>
          <p:nvPr/>
        </p:nvSpPr>
        <p:spPr>
          <a:xfrm>
            <a:off x="12200352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D5648-F885-1CD0-A274-ACB33BA287BB}"/>
              </a:ext>
            </a:extLst>
          </p:cNvPr>
          <p:cNvSpPr/>
          <p:nvPr/>
        </p:nvSpPr>
        <p:spPr>
          <a:xfrm>
            <a:off x="11628922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B7E0D-3014-1887-0239-9D179E505063}"/>
              </a:ext>
            </a:extLst>
          </p:cNvPr>
          <p:cNvSpPr/>
          <p:nvPr/>
        </p:nvSpPr>
        <p:spPr>
          <a:xfrm>
            <a:off x="14531009" y="2158183"/>
            <a:ext cx="575003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ABEAF-3703-F906-F471-E8C32889A5F4}"/>
              </a:ext>
            </a:extLst>
          </p:cNvPr>
          <p:cNvSpPr/>
          <p:nvPr/>
        </p:nvSpPr>
        <p:spPr>
          <a:xfrm>
            <a:off x="13952893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CE2F3-943F-B04C-4FA4-89E5B4158A1E}"/>
              </a:ext>
            </a:extLst>
          </p:cNvPr>
          <p:cNvSpPr/>
          <p:nvPr/>
        </p:nvSpPr>
        <p:spPr>
          <a:xfrm>
            <a:off x="13365670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2CA2D4-386F-211A-0DEA-31AE5D896379}"/>
              </a:ext>
            </a:extLst>
          </p:cNvPr>
          <p:cNvSpPr/>
          <p:nvPr/>
        </p:nvSpPr>
        <p:spPr>
          <a:xfrm>
            <a:off x="12783408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7DD84E-C5E6-7D96-2E7F-9661C992DE73}"/>
              </a:ext>
            </a:extLst>
          </p:cNvPr>
          <p:cNvSpPr/>
          <p:nvPr/>
        </p:nvSpPr>
        <p:spPr>
          <a:xfrm>
            <a:off x="12194926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33209-B90B-A36F-6DA2-D1D15EB00458}"/>
              </a:ext>
            </a:extLst>
          </p:cNvPr>
          <p:cNvSpPr/>
          <p:nvPr/>
        </p:nvSpPr>
        <p:spPr>
          <a:xfrm>
            <a:off x="11613943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81633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9F88E8-950F-08E5-5609-FA57F9B192EB}"/>
              </a:ext>
            </a:extLst>
          </p:cNvPr>
          <p:cNvSpPr txBox="1"/>
          <p:nvPr/>
        </p:nvSpPr>
        <p:spPr>
          <a:xfrm>
            <a:off x="873760" y="1767840"/>
            <a:ext cx="6417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- Boyer-Moore skip table computation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9CC7D91-E7E8-F803-954F-90E9CE8B2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40313"/>
              </p:ext>
            </p:extLst>
          </p:nvPr>
        </p:nvGraphicFramePr>
        <p:xfrm>
          <a:off x="4656485" y="2898140"/>
          <a:ext cx="1055623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759373">
                  <a:extLst>
                    <a:ext uri="{9D8B030D-6E8A-4147-A177-3AD203B41FA5}">
                      <a16:colId xmlns:a16="http://schemas.microsoft.com/office/drawing/2014/main" val="1358126980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91884823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111900329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833221098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140162502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40852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6790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99872FC-FE87-238D-32BE-2AD665B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92715"/>
              </p:ext>
            </p:extLst>
          </p:nvPr>
        </p:nvGraphicFramePr>
        <p:xfrm>
          <a:off x="1139138" y="3749881"/>
          <a:ext cx="15836355" cy="56997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759595">
                  <a:extLst>
                    <a:ext uri="{9D8B030D-6E8A-4147-A177-3AD203B41FA5}">
                      <a16:colId xmlns:a16="http://schemas.microsoft.com/office/drawing/2014/main" val="3466962695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1000120349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627369961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704592969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2119658633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4668242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933803061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1601568182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850453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right[c]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47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90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96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6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2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05189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571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9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3940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9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48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9F88E8-950F-08E5-5609-FA57F9B192EB}"/>
              </a:ext>
            </a:extLst>
          </p:cNvPr>
          <p:cNvSpPr txBox="1"/>
          <p:nvPr/>
        </p:nvSpPr>
        <p:spPr>
          <a:xfrm>
            <a:off x="646597" y="2671813"/>
            <a:ext cx="169948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>
                <a:solidFill>
                  <a:srgbClr val="FF0000"/>
                </a:solidFill>
                <a:latin typeface="Playfair Display" panose="00000500000000000000" pitchFamily="2" charset="0"/>
              </a:rPr>
              <a:t>Substring search (in Boyer-Moore algorithm)</a:t>
            </a:r>
            <a:r>
              <a:rPr lang="en-US" sz="2800">
                <a:latin typeface="Playfair Display" panose="00000500000000000000" pitchFamily="2" charset="0"/>
              </a:rPr>
              <a:t>:</a:t>
            </a:r>
          </a:p>
          <a:p>
            <a:r>
              <a:rPr lang="en-US" sz="2800">
                <a:latin typeface="Playfair Display" panose="00000500000000000000" pitchFamily="2" charset="0"/>
              </a:rPr>
              <a:t>	+) If </a:t>
            </a:r>
            <a:r>
              <a:rPr lang="en-US" sz="2800" err="1">
                <a:latin typeface="Playfair Display" panose="00000500000000000000" pitchFamily="2" charset="0"/>
              </a:rPr>
              <a:t>txt.charAt</a:t>
            </a:r>
            <a:r>
              <a:rPr lang="en-US" sz="2800">
                <a:latin typeface="Playfair Display" panose="00000500000000000000" pitchFamily="2" charset="0"/>
              </a:rPr>
              <a:t>(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+ j) is equal to </a:t>
            </a:r>
            <a:r>
              <a:rPr lang="en-US" sz="2800" err="1">
                <a:latin typeface="Playfair Display" panose="00000500000000000000" pitchFamily="2" charset="0"/>
              </a:rPr>
              <a:t>pat.charAt</a:t>
            </a:r>
            <a:r>
              <a:rPr lang="en-US" sz="2800">
                <a:latin typeface="Playfair Display" panose="00000500000000000000" pitchFamily="2" charset="0"/>
              </a:rPr>
              <a:t>(j) for all j from M –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>
                <a:latin typeface="Playfair Display" panose="00000500000000000000" pitchFamily="2" charset="0"/>
              </a:rPr>
              <a:t> down to 0, then there is a match.</a:t>
            </a:r>
          </a:p>
          <a:p>
            <a:r>
              <a:rPr lang="en-US" sz="2800">
                <a:latin typeface="Playfair Display" panose="00000500000000000000" pitchFamily="2" charset="0"/>
              </a:rPr>
              <a:t>	+) If there is a mismatch: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the character causing the mismatch is not found in the pattern, slide the pattern j +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>
                <a:latin typeface="Playfair Display" panose="00000500000000000000" pitchFamily="2" charset="0"/>
              </a:rPr>
              <a:t>positions to the right	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the character c causing the mismatch is found in the pattern, use right[] array to line up the pattern with the text, so that the character will match its rightmost occurrence in the pattern (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+= (j – right[c]))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this computation would not increase 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, we just increment 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instead.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744D2-012D-F62A-6ABF-6290416D6C80}"/>
              </a:ext>
            </a:extLst>
          </p:cNvPr>
          <p:cNvGrpSpPr/>
          <p:nvPr/>
        </p:nvGrpSpPr>
        <p:grpSpPr>
          <a:xfrm>
            <a:off x="-7614878" y="1930400"/>
            <a:ext cx="6788728" cy="7277509"/>
            <a:chOff x="1231395" y="1930400"/>
            <a:chExt cx="6788728" cy="72775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5F9068-9D76-B2EF-4532-3A0DD52EA473}"/>
                </a:ext>
              </a:extLst>
            </p:cNvPr>
            <p:cNvSpPr/>
            <p:nvPr/>
          </p:nvSpPr>
          <p:spPr>
            <a:xfrm>
              <a:off x="1231396" y="193040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02211-597D-6BE3-3AA4-6135D9F456D7}"/>
                </a:ext>
              </a:extLst>
            </p:cNvPr>
            <p:cNvSpPr/>
            <p:nvPr/>
          </p:nvSpPr>
          <p:spPr>
            <a:xfrm>
              <a:off x="1231396" y="9013371"/>
              <a:ext cx="6788727" cy="19453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6" name="Snip Single Corner Rectangle 4">
              <a:extLst>
                <a:ext uri="{FF2B5EF4-FFF2-40B4-BE49-F238E27FC236}">
                  <a16:creationId xmlns:a16="http://schemas.microsoft.com/office/drawing/2014/main" id="{1B9F0E65-EDA4-2458-7E52-98FB5589B5BF}"/>
                </a:ext>
              </a:extLst>
            </p:cNvPr>
            <p:cNvSpPr/>
            <p:nvPr/>
          </p:nvSpPr>
          <p:spPr>
            <a:xfrm rot="10800000">
              <a:off x="1231396" y="193040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7" name="Right Triangle 5">
              <a:extLst>
                <a:ext uri="{FF2B5EF4-FFF2-40B4-BE49-F238E27FC236}">
                  <a16:creationId xmlns:a16="http://schemas.microsoft.com/office/drawing/2014/main" id="{8F2E2C5B-B755-2162-7D01-F5A269983922}"/>
                </a:ext>
              </a:extLst>
            </p:cNvPr>
            <p:cNvSpPr/>
            <p:nvPr/>
          </p:nvSpPr>
          <p:spPr>
            <a:xfrm rot="10800000">
              <a:off x="1231395" y="306002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B12F22-F30A-5388-5A05-635928633E68}"/>
                </a:ext>
              </a:extLst>
            </p:cNvPr>
            <p:cNvSpPr txBox="1"/>
            <p:nvPr/>
          </p:nvSpPr>
          <p:spPr>
            <a:xfrm>
              <a:off x="3441130" y="1959560"/>
              <a:ext cx="23022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Pros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3DE26-36D7-6132-1618-66222080BA78}"/>
                </a:ext>
              </a:extLst>
            </p:cNvPr>
            <p:cNvSpPr txBox="1"/>
            <p:nvPr/>
          </p:nvSpPr>
          <p:spPr>
            <a:xfrm>
              <a:off x="1380319" y="3856801"/>
              <a:ext cx="6490879" cy="3754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Efficient: works particularly well for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 long search patterns, and it can be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sub-linear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Considered the most efficient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string-matching algorithm in usual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application, such as, in text editors and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command substitutions.</a:t>
              </a:r>
            </a:p>
            <a:p>
              <a:endParaRPr lang="en-VN" dirty="0"/>
            </a:p>
          </p:txBody>
        </p:sp>
        <p:pic>
          <p:nvPicPr>
            <p:cNvPr id="10" name="Google Shape;1275;p44">
              <a:extLst>
                <a:ext uri="{FF2B5EF4-FFF2-40B4-BE49-F238E27FC236}">
                  <a16:creationId xmlns:a16="http://schemas.microsoft.com/office/drawing/2014/main" id="{0B95D691-0E08-6C60-6E30-1F57F7C7BA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17581" y="2176923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904FE2-2160-B9B1-77D8-CCAAFB293585}"/>
              </a:ext>
            </a:extLst>
          </p:cNvPr>
          <p:cNvGrpSpPr/>
          <p:nvPr/>
        </p:nvGrpSpPr>
        <p:grpSpPr>
          <a:xfrm>
            <a:off x="19433138" y="1959560"/>
            <a:ext cx="6788728" cy="7277509"/>
            <a:chOff x="10267879" y="1959560"/>
            <a:chExt cx="6788728" cy="72775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51818E-F3B9-A048-52BD-425ECC45FF4E}"/>
                </a:ext>
              </a:extLst>
            </p:cNvPr>
            <p:cNvSpPr/>
            <p:nvPr/>
          </p:nvSpPr>
          <p:spPr>
            <a:xfrm>
              <a:off x="10267880" y="195956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C32CE6-3585-5A54-D308-201CF944717B}"/>
                </a:ext>
              </a:extLst>
            </p:cNvPr>
            <p:cNvSpPr/>
            <p:nvPr/>
          </p:nvSpPr>
          <p:spPr>
            <a:xfrm>
              <a:off x="10267880" y="9042531"/>
              <a:ext cx="6788727" cy="1945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4" name="Snip Single Corner Rectangle 4">
              <a:extLst>
                <a:ext uri="{FF2B5EF4-FFF2-40B4-BE49-F238E27FC236}">
                  <a16:creationId xmlns:a16="http://schemas.microsoft.com/office/drawing/2014/main" id="{E2B776E5-79DD-CBDC-9701-FCD24261C47E}"/>
                </a:ext>
              </a:extLst>
            </p:cNvPr>
            <p:cNvSpPr/>
            <p:nvPr/>
          </p:nvSpPr>
          <p:spPr>
            <a:xfrm rot="10800000">
              <a:off x="10267880" y="195956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3D2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5" name="Right Triangle 5">
              <a:extLst>
                <a:ext uri="{FF2B5EF4-FFF2-40B4-BE49-F238E27FC236}">
                  <a16:creationId xmlns:a16="http://schemas.microsoft.com/office/drawing/2014/main" id="{A52FC5CE-112D-7953-1C88-FE749BB1C0B2}"/>
                </a:ext>
              </a:extLst>
            </p:cNvPr>
            <p:cNvSpPr/>
            <p:nvPr/>
          </p:nvSpPr>
          <p:spPr>
            <a:xfrm rot="10800000">
              <a:off x="10267879" y="308918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45F26-CF88-3179-8522-9E57E0C79E7E}"/>
                </a:ext>
              </a:extLst>
            </p:cNvPr>
            <p:cNvSpPr txBox="1"/>
            <p:nvPr/>
          </p:nvSpPr>
          <p:spPr>
            <a:xfrm>
              <a:off x="12477614" y="1988720"/>
              <a:ext cx="24897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Cons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FE219C-3F26-765C-56EC-090C838609F7}"/>
                </a:ext>
              </a:extLst>
            </p:cNvPr>
            <p:cNvSpPr txBox="1"/>
            <p:nvPr/>
          </p:nvSpPr>
          <p:spPr>
            <a:xfrm>
              <a:off x="10393559" y="4027230"/>
              <a:ext cx="653736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Playfair Display" panose="00000500000000000000" pitchFamily="2" charset="0"/>
                </a:rPr>
                <a:t>+) Not as good for binary strings or for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very short patterns.</a:t>
              </a: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r>
                <a:rPr lang="en-US" sz="2800" dirty="0">
                  <a:latin typeface="Playfair Display" panose="00000500000000000000" pitchFamily="2" charset="0"/>
                </a:rPr>
                <a:t>+) Worst-case time complexity:  can be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O(M*N) in certain cases.</a:t>
              </a:r>
            </a:p>
            <a:p>
              <a:endParaRPr lang="en-VN" dirty="0"/>
            </a:p>
          </p:txBody>
        </p:sp>
        <p:pic>
          <p:nvPicPr>
            <p:cNvPr id="18" name="Google Shape;1275;p44">
              <a:extLst>
                <a:ext uri="{FF2B5EF4-FFF2-40B4-BE49-F238E27FC236}">
                  <a16:creationId xmlns:a16="http://schemas.microsoft.com/office/drawing/2014/main" id="{3B3ED851-55A3-A369-391F-C4E3AED15E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15695355" y="2347151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8604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1C955-62AE-EF90-EB60-ABC2B35A2431}"/>
              </a:ext>
            </a:extLst>
          </p:cNvPr>
          <p:cNvGrpSpPr/>
          <p:nvPr/>
        </p:nvGrpSpPr>
        <p:grpSpPr>
          <a:xfrm>
            <a:off x="1231395" y="1930400"/>
            <a:ext cx="6788728" cy="7277509"/>
            <a:chOff x="1231395" y="1930400"/>
            <a:chExt cx="6788728" cy="72775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C87E5F-970E-90DB-BDDE-FAD5BD22B2A6}"/>
                </a:ext>
              </a:extLst>
            </p:cNvPr>
            <p:cNvSpPr/>
            <p:nvPr/>
          </p:nvSpPr>
          <p:spPr>
            <a:xfrm>
              <a:off x="1231396" y="193040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FC9603-761D-0315-1BF6-8EF7C936EDDA}"/>
                </a:ext>
              </a:extLst>
            </p:cNvPr>
            <p:cNvSpPr/>
            <p:nvPr/>
          </p:nvSpPr>
          <p:spPr>
            <a:xfrm>
              <a:off x="1231396" y="9013371"/>
              <a:ext cx="6788727" cy="19453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CBE43A46-F745-EFAA-0C82-268454A33C73}"/>
                </a:ext>
              </a:extLst>
            </p:cNvPr>
            <p:cNvSpPr/>
            <p:nvPr/>
          </p:nvSpPr>
          <p:spPr>
            <a:xfrm rot="10800000">
              <a:off x="1231396" y="193040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7849A778-C4B6-F91A-2006-BB17576D23DC}"/>
                </a:ext>
              </a:extLst>
            </p:cNvPr>
            <p:cNvSpPr/>
            <p:nvPr/>
          </p:nvSpPr>
          <p:spPr>
            <a:xfrm rot="10800000">
              <a:off x="1231395" y="306002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A8BA2B-F2EB-AFAA-09C6-FC0C11F82EE4}"/>
                </a:ext>
              </a:extLst>
            </p:cNvPr>
            <p:cNvSpPr txBox="1"/>
            <p:nvPr/>
          </p:nvSpPr>
          <p:spPr>
            <a:xfrm>
              <a:off x="3441130" y="1959560"/>
              <a:ext cx="23022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Pros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F1CB6-2F7D-EA2D-A45E-0F31E671B10C}"/>
                </a:ext>
              </a:extLst>
            </p:cNvPr>
            <p:cNvSpPr txBox="1"/>
            <p:nvPr/>
          </p:nvSpPr>
          <p:spPr>
            <a:xfrm>
              <a:off x="1380319" y="3856801"/>
              <a:ext cx="6490879" cy="3754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Efficient: works particularly well for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 long search patterns, and it can be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sub-linear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Considered the most efficient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string-matching algorithm in usual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application, such as, in text editors and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command substitutions.</a:t>
              </a:r>
            </a:p>
            <a:p>
              <a:endParaRPr lang="en-VN" dirty="0"/>
            </a:p>
          </p:txBody>
        </p:sp>
        <p:pic>
          <p:nvPicPr>
            <p:cNvPr id="9" name="Google Shape;1275;p44">
              <a:extLst>
                <a:ext uri="{FF2B5EF4-FFF2-40B4-BE49-F238E27FC236}">
                  <a16:creationId xmlns:a16="http://schemas.microsoft.com/office/drawing/2014/main" id="{52D647A6-6E7B-9790-6414-2218B08F16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17581" y="2176923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7E01F1-C9A5-FC7F-05F6-98F699714A66}"/>
              </a:ext>
            </a:extLst>
          </p:cNvPr>
          <p:cNvGrpSpPr/>
          <p:nvPr/>
        </p:nvGrpSpPr>
        <p:grpSpPr>
          <a:xfrm>
            <a:off x="10267879" y="1959560"/>
            <a:ext cx="6788728" cy="7277509"/>
            <a:chOff x="10267879" y="1959560"/>
            <a:chExt cx="6788728" cy="7277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3FDBC-3203-4849-AD53-A7A1B0065D00}"/>
                </a:ext>
              </a:extLst>
            </p:cNvPr>
            <p:cNvSpPr/>
            <p:nvPr/>
          </p:nvSpPr>
          <p:spPr>
            <a:xfrm>
              <a:off x="10267880" y="195956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07C37E-1932-90CD-3529-81705AB9CC5E}"/>
                </a:ext>
              </a:extLst>
            </p:cNvPr>
            <p:cNvSpPr/>
            <p:nvPr/>
          </p:nvSpPr>
          <p:spPr>
            <a:xfrm>
              <a:off x="10267880" y="9042531"/>
              <a:ext cx="6788727" cy="1945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2" name="Snip Single Corner Rectangle 4">
              <a:extLst>
                <a:ext uri="{FF2B5EF4-FFF2-40B4-BE49-F238E27FC236}">
                  <a16:creationId xmlns:a16="http://schemas.microsoft.com/office/drawing/2014/main" id="{3BA37F61-D8FE-DBE9-A7AE-251368C285F0}"/>
                </a:ext>
              </a:extLst>
            </p:cNvPr>
            <p:cNvSpPr/>
            <p:nvPr/>
          </p:nvSpPr>
          <p:spPr>
            <a:xfrm rot="10800000">
              <a:off x="10267880" y="195956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3D2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3" name="Right Triangle 5">
              <a:extLst>
                <a:ext uri="{FF2B5EF4-FFF2-40B4-BE49-F238E27FC236}">
                  <a16:creationId xmlns:a16="http://schemas.microsoft.com/office/drawing/2014/main" id="{8CE7BE35-3DA7-4F59-E2D7-950D43945AC7}"/>
                </a:ext>
              </a:extLst>
            </p:cNvPr>
            <p:cNvSpPr/>
            <p:nvPr/>
          </p:nvSpPr>
          <p:spPr>
            <a:xfrm rot="10800000">
              <a:off x="10267879" y="308918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DB10A8-7BC2-90E6-CC33-BA0B033FFD69}"/>
                </a:ext>
              </a:extLst>
            </p:cNvPr>
            <p:cNvSpPr txBox="1"/>
            <p:nvPr/>
          </p:nvSpPr>
          <p:spPr>
            <a:xfrm>
              <a:off x="12477614" y="1988720"/>
              <a:ext cx="24897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Cons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711B1F-5FA1-A56C-C410-F4E88B0AAB64}"/>
                </a:ext>
              </a:extLst>
            </p:cNvPr>
            <p:cNvSpPr txBox="1"/>
            <p:nvPr/>
          </p:nvSpPr>
          <p:spPr>
            <a:xfrm>
              <a:off x="10393559" y="4027230"/>
              <a:ext cx="653736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Playfair Display" panose="00000500000000000000" pitchFamily="2" charset="0"/>
                </a:rPr>
                <a:t>+) Not as good for binary strings or for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very short patterns.</a:t>
              </a: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r>
                <a:rPr lang="en-US" sz="2800" dirty="0">
                  <a:latin typeface="Playfair Display" panose="00000500000000000000" pitchFamily="2" charset="0"/>
                </a:rPr>
                <a:t>+) Worst-case time complexity:  can be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O(M*N) in certain cases.</a:t>
              </a:r>
            </a:p>
            <a:p>
              <a:endParaRPr lang="en-VN" dirty="0"/>
            </a:p>
          </p:txBody>
        </p:sp>
        <p:pic>
          <p:nvPicPr>
            <p:cNvPr id="16" name="Google Shape;1275;p44">
              <a:extLst>
                <a:ext uri="{FF2B5EF4-FFF2-40B4-BE49-F238E27FC236}">
                  <a16:creationId xmlns:a16="http://schemas.microsoft.com/office/drawing/2014/main" id="{9806497A-88A3-3989-F5FC-EFCA7AC3AA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15695355" y="2347151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581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786" name="Google Shape;786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3"/>
          <p:cNvSpPr txBox="1"/>
          <p:nvPr/>
        </p:nvSpPr>
        <p:spPr>
          <a:xfrm>
            <a:off x="1340293" y="762000"/>
            <a:ext cx="2755158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.4</a:t>
            </a:r>
            <a:endParaRPr/>
          </a:p>
        </p:txBody>
      </p:sp>
      <p:sp>
        <p:nvSpPr>
          <p:cNvPr id="789" name="Google Shape;789;p33"/>
          <p:cNvSpPr txBox="1"/>
          <p:nvPr/>
        </p:nvSpPr>
        <p:spPr>
          <a:xfrm>
            <a:off x="6645046" y="7080753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Rabin-Karp</a:t>
            </a:r>
            <a:endParaRPr/>
          </a:p>
        </p:txBody>
      </p:sp>
      <p:grpSp>
        <p:nvGrpSpPr>
          <p:cNvPr id="790" name="Google Shape;790;p3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791" name="Google Shape;79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792" name="Google Shape;79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98" name="Google Shape;79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801" name="Google Shape;80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02" name="Google Shape;80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33"/>
            <p:cNvGrpSpPr/>
            <p:nvPr/>
          </p:nvGrpSpPr>
          <p:grpSpPr>
            <a:xfrm>
              <a:off x="545239" y="671061"/>
              <a:ext cx="8242398" cy="10144490"/>
              <a:chOff x="0" y="0"/>
              <a:chExt cx="660400" cy="812800"/>
            </a:xfrm>
          </p:grpSpPr>
          <p:sp>
            <p:nvSpPr>
              <p:cNvPr id="805" name="Google Shape;80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1083503" y="1333541"/>
              <a:ext cx="7165870" cy="8819533"/>
              <a:chOff x="0" y="0"/>
              <a:chExt cx="660400" cy="812800"/>
            </a:xfrm>
          </p:grpSpPr>
          <p:sp>
            <p:nvSpPr>
              <p:cNvPr id="808" name="Google Shape;80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" name="Google Shape;810;p3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1" name="Google Shape;811;p3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12" name="Google Shape;81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15" name="Google Shape;815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18" name="Google Shape;818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68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ichael Oser Rabin (born September 1, 1931), American mathematician,  computer scientist | World Biographical Encyclopedia">
            <a:extLst>
              <a:ext uri="{FF2B5EF4-FFF2-40B4-BE49-F238E27FC236}">
                <a16:creationId xmlns:a16="http://schemas.microsoft.com/office/drawing/2014/main" id="{6D312236-826C-EBE5-8E4C-A7C001FD3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1" b="3425"/>
          <a:stretch/>
        </p:blipFill>
        <p:spPr bwMode="auto">
          <a:xfrm>
            <a:off x="0" y="-1"/>
            <a:ext cx="18288000" cy="10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8428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Michael </a:t>
            </a:r>
            <a:r>
              <a:rPr kumimoji="0" lang="en-US" sz="4500" b="0" i="0" u="none" strike="noStrike" kern="0" cap="none" spc="0" normalizeH="0" baseline="0" noProof="0" err="1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Oser</a:t>
            </a:r>
            <a:r>
              <a:rPr kumimoji="0" lang="en-US" sz="4500" b="0" i="0" u="none" strike="noStrike" kern="0" cap="none" spc="0" normalizeH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Rabin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5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chard Manning Karp - Heidelberg Laureate Forum">
            <a:extLst>
              <a:ext uri="{FF2B5EF4-FFF2-40B4-BE49-F238E27FC236}">
                <a16:creationId xmlns:a16="http://schemas.microsoft.com/office/drawing/2014/main" id="{F814030B-C9D9-F1E4-B0CF-D11A2C356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0499"/>
          <a:stretch/>
        </p:blipFill>
        <p:spPr bwMode="auto">
          <a:xfrm>
            <a:off x="-1" y="-36286"/>
            <a:ext cx="18299320" cy="103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656732" y="88428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Richard Manning</a:t>
            </a:r>
            <a:r>
              <a:rPr kumimoji="0" lang="en-US" sz="4500" b="0" i="0" u="none" strike="noStrike" kern="0" cap="none" spc="0" normalizeH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Karp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All work and no play makes jack dull boy text HD wallpaper">
            <a:extLst>
              <a:ext uri="{FF2B5EF4-FFF2-40B4-BE49-F238E27FC236}">
                <a16:creationId xmlns:a16="http://schemas.microsoft.com/office/drawing/2014/main" id="{F6B66712-9CDE-9FA6-97F4-0EDA3A97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94" y="2513802"/>
            <a:ext cx="6672474" cy="37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xt Editor with Advanced and Flexible Search and Replace">
            <a:extLst>
              <a:ext uri="{FF2B5EF4-FFF2-40B4-BE49-F238E27FC236}">
                <a16:creationId xmlns:a16="http://schemas.microsoft.com/office/drawing/2014/main" id="{1200BD1E-FAE9-E6D5-A17B-CFCA2624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95" y="1965371"/>
            <a:ext cx="6672473" cy="47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ep Command in Linux/Unix with Examples - javatpoint">
            <a:extLst>
              <a:ext uri="{FF2B5EF4-FFF2-40B4-BE49-F238E27FC236}">
                <a16:creationId xmlns:a16="http://schemas.microsoft.com/office/drawing/2014/main" id="{D9078D0C-7A2E-FCB2-89D6-9D47037A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52" y="7093224"/>
            <a:ext cx="9143630" cy="28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reenshot of grep command with syntax">
            <a:extLst>
              <a:ext uri="{FF2B5EF4-FFF2-40B4-BE49-F238E27FC236}">
                <a16:creationId xmlns:a16="http://schemas.microsoft.com/office/drawing/2014/main" id="{30BB3C84-6417-AF75-9D69-4238813E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94" y="6735972"/>
            <a:ext cx="6498734" cy="32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74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624E11-CD03-E50D-BD64-294BF9CD33CA}"/>
              </a:ext>
            </a:extLst>
          </p:cNvPr>
          <p:cNvSpPr txBox="1"/>
          <p:nvPr/>
        </p:nvSpPr>
        <p:spPr>
          <a:xfrm>
            <a:off x="684525" y="1905691"/>
            <a:ext cx="16852016" cy="371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The method is developed by 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M.O.Rabin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and 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R.A.Karp</a:t>
            </a: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</a:rPr>
              <a:t>: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Approach: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Based on hashing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How it works?:</a:t>
            </a:r>
          </a:p>
          <a:p>
            <a:pPr marL="749300"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If we find a text substring with the same hash </a:t>
            </a: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</a:rPr>
              <a:t>v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alue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as the pattern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Wingdings" panose="05000000000000000000" pitchFamily="2" charset="2"/>
              </a:rPr>
              <a:t> check for a match</a:t>
            </a:r>
          </a:p>
          <a:p>
            <a:pPr marL="749300"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  <a:sym typeface="Wingdings" panose="05000000000000000000" pitchFamily="2" charset="2"/>
              </a:rPr>
              <a:t> Do a search for each substring of the text till finding  If not found, we can lead to the conclusion that the pattern does not exist in the text 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Example:</a:t>
            </a:r>
          </a:p>
        </p:txBody>
      </p:sp>
      <p:grpSp>
        <p:nvGrpSpPr>
          <p:cNvPr id="5" name="Google Shape;667;p28">
            <a:extLst>
              <a:ext uri="{FF2B5EF4-FFF2-40B4-BE49-F238E27FC236}">
                <a16:creationId xmlns:a16="http://schemas.microsoft.com/office/drawing/2014/main" id="{E43BFD89-C104-44EE-03A4-1B9B896A4812}"/>
              </a:ext>
            </a:extLst>
          </p:cNvPr>
          <p:cNvGrpSpPr>
            <a:grpSpLocks noChangeAspect="1"/>
          </p:cNvGrpSpPr>
          <p:nvPr/>
        </p:nvGrpSpPr>
        <p:grpSpPr>
          <a:xfrm>
            <a:off x="434602" y="2019991"/>
            <a:ext cx="179197" cy="180000"/>
            <a:chOff x="1813" y="0"/>
            <a:chExt cx="809173" cy="812800"/>
          </a:xfrm>
        </p:grpSpPr>
        <p:sp>
          <p:nvSpPr>
            <p:cNvPr id="6" name="Google Shape;668;p28">
              <a:extLst>
                <a:ext uri="{FF2B5EF4-FFF2-40B4-BE49-F238E27FC236}">
                  <a16:creationId xmlns:a16="http://schemas.microsoft.com/office/drawing/2014/main" id="{70AF4BAC-229A-9C4F-EDC3-49FA9F5CE67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69;p28">
              <a:extLst>
                <a:ext uri="{FF2B5EF4-FFF2-40B4-BE49-F238E27FC236}">
                  <a16:creationId xmlns:a16="http://schemas.microsoft.com/office/drawing/2014/main" id="{D865B52E-3BC5-C848-9153-850989F2015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670;p28">
            <a:extLst>
              <a:ext uri="{FF2B5EF4-FFF2-40B4-BE49-F238E27FC236}">
                <a16:creationId xmlns:a16="http://schemas.microsoft.com/office/drawing/2014/main" id="{043E03F2-2C03-083B-B6B6-6AAFE0CBA679}"/>
              </a:ext>
            </a:extLst>
          </p:cNvPr>
          <p:cNvGrpSpPr>
            <a:grpSpLocks noChangeAspect="1"/>
          </p:cNvGrpSpPr>
          <p:nvPr/>
        </p:nvGrpSpPr>
        <p:grpSpPr>
          <a:xfrm>
            <a:off x="434389" y="2546497"/>
            <a:ext cx="179197" cy="180000"/>
            <a:chOff x="1813" y="0"/>
            <a:chExt cx="809173" cy="812800"/>
          </a:xfrm>
        </p:grpSpPr>
        <p:sp>
          <p:nvSpPr>
            <p:cNvPr id="9" name="Google Shape;671;p28">
              <a:extLst>
                <a:ext uri="{FF2B5EF4-FFF2-40B4-BE49-F238E27FC236}">
                  <a16:creationId xmlns:a16="http://schemas.microsoft.com/office/drawing/2014/main" id="{1E3D7DAC-F2F6-9AFA-C480-7A24C472287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72;p28">
              <a:extLst>
                <a:ext uri="{FF2B5EF4-FFF2-40B4-BE49-F238E27FC236}">
                  <a16:creationId xmlns:a16="http://schemas.microsoft.com/office/drawing/2014/main" id="{C5A52723-AF53-DA30-8011-2ACBCDA3239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673;p28">
            <a:extLst>
              <a:ext uri="{FF2B5EF4-FFF2-40B4-BE49-F238E27FC236}">
                <a16:creationId xmlns:a16="http://schemas.microsoft.com/office/drawing/2014/main" id="{CDCB4E4B-61C2-5A29-CA57-341918BF1615}"/>
              </a:ext>
            </a:extLst>
          </p:cNvPr>
          <p:cNvGrpSpPr>
            <a:grpSpLocks noChangeAspect="1"/>
          </p:cNvGrpSpPr>
          <p:nvPr/>
        </p:nvGrpSpPr>
        <p:grpSpPr>
          <a:xfrm>
            <a:off x="440871" y="3073003"/>
            <a:ext cx="179197" cy="180000"/>
            <a:chOff x="1813" y="0"/>
            <a:chExt cx="809173" cy="812800"/>
          </a:xfrm>
        </p:grpSpPr>
        <p:sp>
          <p:nvSpPr>
            <p:cNvPr id="12" name="Google Shape;674;p28">
              <a:extLst>
                <a:ext uri="{FF2B5EF4-FFF2-40B4-BE49-F238E27FC236}">
                  <a16:creationId xmlns:a16="http://schemas.microsoft.com/office/drawing/2014/main" id="{C091E045-B462-898A-D647-C05F01B3158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75;p28">
              <a:extLst>
                <a:ext uri="{FF2B5EF4-FFF2-40B4-BE49-F238E27FC236}">
                  <a16:creationId xmlns:a16="http://schemas.microsoft.com/office/drawing/2014/main" id="{F0580501-7A8F-8CF9-8DC6-AEAA536C06B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EBED5D4-C1E0-A893-C44C-E8EE97C41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17232"/>
              </p:ext>
            </p:extLst>
          </p:nvPr>
        </p:nvGraphicFramePr>
        <p:xfrm>
          <a:off x="2744115" y="7960391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8460046-CF5C-1078-2D5C-59C735AB3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43207"/>
              </p:ext>
            </p:extLst>
          </p:nvPr>
        </p:nvGraphicFramePr>
        <p:xfrm>
          <a:off x="2744115" y="56174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3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/>
        </p:nvGraphicFramePr>
        <p:xfrm>
          <a:off x="3580602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7162798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CDDBB1-1B09-8C61-1B7E-E30D24CBFF6B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E83B2-5F92-A5D9-FEA0-29E9FB20131F}"/>
              </a:ext>
            </a:extLst>
          </p:cNvPr>
          <p:cNvSpPr txBox="1"/>
          <p:nvPr/>
        </p:nvSpPr>
        <p:spPr>
          <a:xfrm>
            <a:off x="8457464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508</a:t>
            </a:r>
          </a:p>
        </p:txBody>
      </p:sp>
    </p:spTree>
    <p:extLst>
      <p:ext uri="{BB962C8B-B14F-4D97-AF65-F5344CB8AC3E}">
        <p14:creationId xmlns:p14="http://schemas.microsoft.com/office/powerpoint/2010/main" val="395733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5" grpId="1"/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94230"/>
              </p:ext>
            </p:extLst>
          </p:nvPr>
        </p:nvGraphicFramePr>
        <p:xfrm>
          <a:off x="4312118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7875066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52365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975F2C-09A6-A003-DB28-08F2DE7CACBD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EFA9A-7760-2424-624F-396A9863B53D}"/>
              </a:ext>
            </a:extLst>
          </p:cNvPr>
          <p:cNvSpPr txBox="1"/>
          <p:nvPr/>
        </p:nvSpPr>
        <p:spPr>
          <a:xfrm>
            <a:off x="9177056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6359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2225"/>
              </p:ext>
            </p:extLst>
          </p:nvPr>
        </p:nvGraphicFramePr>
        <p:xfrm>
          <a:off x="5053265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8616213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35588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8D220B-E5F1-89C7-181D-DED17898FD9D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  <a:endParaRPr lang="en-V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BDAD0-8C8B-1E39-7A54-252D9CF7770D}"/>
              </a:ext>
            </a:extLst>
          </p:cNvPr>
          <p:cNvSpPr txBox="1"/>
          <p:nvPr/>
        </p:nvSpPr>
        <p:spPr>
          <a:xfrm>
            <a:off x="9925867" y="70278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715</a:t>
            </a:r>
            <a:endParaRPr lang="en-VN" sz="2800"/>
          </a:p>
        </p:txBody>
      </p:sp>
    </p:spTree>
    <p:extLst>
      <p:ext uri="{BB962C8B-B14F-4D97-AF65-F5344CB8AC3E}">
        <p14:creationId xmlns:p14="http://schemas.microsoft.com/office/powerpoint/2010/main" val="43513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6949"/>
              </p:ext>
            </p:extLst>
          </p:nvPr>
        </p:nvGraphicFramePr>
        <p:xfrm>
          <a:off x="5765535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9328483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35528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2DE9F1-6794-A654-D6DC-E40AC9CA9DC2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BAE57-3D64-CDFC-4B44-7854B8B4E6D9}"/>
              </a:ext>
            </a:extLst>
          </p:cNvPr>
          <p:cNvSpPr txBox="1"/>
          <p:nvPr/>
        </p:nvSpPr>
        <p:spPr>
          <a:xfrm>
            <a:off x="10638137" y="701590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971</a:t>
            </a:r>
          </a:p>
        </p:txBody>
      </p:sp>
    </p:spTree>
    <p:extLst>
      <p:ext uri="{BB962C8B-B14F-4D97-AF65-F5344CB8AC3E}">
        <p14:creationId xmlns:p14="http://schemas.microsoft.com/office/powerpoint/2010/main" val="22518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42889"/>
              </p:ext>
            </p:extLst>
          </p:nvPr>
        </p:nvGraphicFramePr>
        <p:xfrm>
          <a:off x="6477809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0040757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38931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986487-4822-4614-5659-84FAD7818D54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4D7F2-1549-A729-5C8C-FB8B85A88E8A}"/>
              </a:ext>
            </a:extLst>
          </p:cNvPr>
          <p:cNvSpPr txBox="1"/>
          <p:nvPr/>
        </p:nvSpPr>
        <p:spPr>
          <a:xfrm>
            <a:off x="11350411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442</a:t>
            </a:r>
          </a:p>
        </p:txBody>
      </p:sp>
    </p:spTree>
    <p:extLst>
      <p:ext uri="{BB962C8B-B14F-4D97-AF65-F5344CB8AC3E}">
        <p14:creationId xmlns:p14="http://schemas.microsoft.com/office/powerpoint/2010/main" val="123532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4451"/>
              </p:ext>
            </p:extLst>
          </p:nvPr>
        </p:nvGraphicFramePr>
        <p:xfrm>
          <a:off x="7180456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0743404" y="701658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76021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AA1143-1CF3-36C4-51F4-12793AB1C790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8FA2F-24A7-97D7-1AC7-95062C981AED}"/>
              </a:ext>
            </a:extLst>
          </p:cNvPr>
          <p:cNvSpPr txBox="1"/>
          <p:nvPr/>
        </p:nvSpPr>
        <p:spPr>
          <a:xfrm>
            <a:off x="12052973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929</a:t>
            </a:r>
          </a:p>
        </p:txBody>
      </p:sp>
    </p:spTree>
    <p:extLst>
      <p:ext uri="{BB962C8B-B14F-4D97-AF65-F5344CB8AC3E}">
        <p14:creationId xmlns:p14="http://schemas.microsoft.com/office/powerpoint/2010/main" val="1838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10613"/>
              </p:ext>
            </p:extLst>
          </p:nvPr>
        </p:nvGraphicFramePr>
        <p:xfrm>
          <a:off x="7896523" y="702096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1494176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8DC675-243D-8D14-CB1D-47A69852B061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BB6BC-1D06-D806-B57D-813AB92DA0CA}"/>
              </a:ext>
            </a:extLst>
          </p:cNvPr>
          <p:cNvSpPr txBox="1"/>
          <p:nvPr/>
        </p:nvSpPr>
        <p:spPr>
          <a:xfrm>
            <a:off x="12803830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184CE-B844-7A3C-61DD-BA4DA91C96EC}"/>
              </a:ext>
            </a:extLst>
          </p:cNvPr>
          <p:cNvSpPr txBox="1"/>
          <p:nvPr/>
        </p:nvSpPr>
        <p:spPr>
          <a:xfrm>
            <a:off x="13792681" y="7015906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 Pattern found!!!</a:t>
            </a:r>
            <a:endParaRPr lang="en-US" sz="2800">
              <a:latin typeface="Playfair Display" panose="00000500000000000000" pitchFamily="2" charset="0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C1CA2BD2-E6FD-FBCC-5FCE-DCA3E7D5B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4159"/>
              </p:ext>
            </p:extLst>
          </p:nvPr>
        </p:nvGraphicFramePr>
        <p:xfrm>
          <a:off x="7896522" y="561941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0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37E970-D722-3DAA-885F-B745B74705D6}"/>
              </a:ext>
            </a:extLst>
          </p:cNvPr>
          <p:cNvSpPr txBox="1"/>
          <p:nvPr/>
        </p:nvSpPr>
        <p:spPr>
          <a:xfrm>
            <a:off x="588614" y="2515920"/>
            <a:ext cx="16910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>
                <a:solidFill>
                  <a:srgbClr val="FF0000"/>
                </a:solidFill>
                <a:latin typeface="Playfair Display" panose="00000500000000000000" pitchFamily="2" charset="0"/>
                <a:sym typeface="Wingdings" panose="05000000000000000000" pitchFamily="2" charset="2"/>
              </a:rPr>
              <a:t>Notation</a:t>
            </a:r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  <a:endParaRPr lang="en-US" sz="2800">
              <a:latin typeface="Playfair Display" panose="00000500000000000000" pitchFamily="2" charset="0"/>
            </a:endParaRPr>
          </a:p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	+) A string of length M corresponds to an M-digit base-R number</a:t>
            </a:r>
          </a:p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	+) Use a hash table of size Q. In practice, we use a random prime Q.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636B48B-7FB9-7474-4C9D-B0F80A02423F}"/>
              </a:ext>
            </a:extLst>
          </p:cNvPr>
          <p:cNvSpPr/>
          <p:nvPr/>
        </p:nvSpPr>
        <p:spPr>
          <a:xfrm>
            <a:off x="12854609" y="2054087"/>
            <a:ext cx="5051356" cy="2279374"/>
          </a:xfrm>
          <a:prstGeom prst="cloudCallout">
            <a:avLst>
              <a:gd name="adj1" fmla="val -30802"/>
              <a:gd name="adj2" fmla="val 706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What if M is </a:t>
            </a: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 or </a:t>
            </a: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C041BB-A8BD-0781-86C4-96B3BEADEB9F}"/>
              </a:ext>
            </a:extLst>
          </p:cNvPr>
          <p:cNvSpPr/>
          <p:nvPr/>
        </p:nvSpPr>
        <p:spPr>
          <a:xfrm>
            <a:off x="588614" y="6718852"/>
            <a:ext cx="1417982" cy="55313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E6D6E9-CFB3-8BD3-E597-2E752C0CC488}"/>
              </a:ext>
            </a:extLst>
          </p:cNvPr>
          <p:cNvSpPr/>
          <p:nvPr/>
        </p:nvSpPr>
        <p:spPr>
          <a:xfrm>
            <a:off x="2305878" y="6069496"/>
            <a:ext cx="15001640" cy="2014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Use Horner’s method</a:t>
            </a:r>
            <a:r>
              <a:rPr lang="en-US" sz="2800" b="0" i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, which computes the hash function for an M-digit base-R number represented as a char array in time proportional to M. </a:t>
            </a:r>
            <a:b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</a:br>
            <a:endParaRPr lang="en-US" sz="280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972477F-B94D-BC2D-947C-916412C77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6000"/>
              </p:ext>
            </p:extLst>
          </p:nvPr>
        </p:nvGraphicFramePr>
        <p:xfrm>
          <a:off x="276954" y="1993900"/>
          <a:ext cx="12192000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227967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236988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58538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64326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7018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329329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pat.charAt(j)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7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9842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7358B64-243F-E621-65A4-9895D260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677"/>
              </p:ext>
            </p:extLst>
          </p:nvPr>
        </p:nvGraphicFramePr>
        <p:xfrm>
          <a:off x="276954" y="387614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4BA0C5-0F3C-1E30-3CC0-C9A373FF9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05321"/>
              </p:ext>
            </p:extLst>
          </p:nvPr>
        </p:nvGraphicFramePr>
        <p:xfrm>
          <a:off x="276954" y="4576390"/>
          <a:ext cx="12191999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6083299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 * 10 + 6) % 997 =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EFF1D0-07EF-BB42-BE4B-E0DED81AB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94513"/>
              </p:ext>
            </p:extLst>
          </p:nvPr>
        </p:nvGraphicFramePr>
        <p:xfrm>
          <a:off x="276952" y="5284620"/>
          <a:ext cx="1403720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5883808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 * 10 + 5) % 997 = 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D8995D-5D8D-D678-0055-10E7EA48A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57242"/>
              </p:ext>
            </p:extLst>
          </p:nvPr>
        </p:nvGraphicFramePr>
        <p:xfrm>
          <a:off x="280660" y="5999418"/>
          <a:ext cx="1697648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86536063"/>
                    </a:ext>
                  </a:extLst>
                </a:gridCol>
                <a:gridCol w="6765681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(265 * 10 + 3) % 997 = 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09110-32C8-CB94-DCD3-E21E7137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43992"/>
              </p:ext>
            </p:extLst>
          </p:nvPr>
        </p:nvGraphicFramePr>
        <p:xfrm>
          <a:off x="276952" y="6828319"/>
          <a:ext cx="1765544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5706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7865360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922199433"/>
                    </a:ext>
                  </a:extLst>
                </a:gridCol>
                <a:gridCol w="5485142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(265 * 10 + 3) % 997 = 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7B6E86-47F3-04F0-56C5-2A2FA921DFF1}"/>
              </a:ext>
            </a:extLst>
          </p:cNvPr>
          <p:cNvSpPr txBox="1"/>
          <p:nvPr/>
        </p:nvSpPr>
        <p:spPr>
          <a:xfrm>
            <a:off x="649412" y="8031490"/>
            <a:ext cx="1691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Computing the hash value for the pattern with Horner’s method </a:t>
            </a:r>
          </a:p>
        </p:txBody>
      </p:sp>
    </p:spTree>
    <p:extLst>
      <p:ext uri="{BB962C8B-B14F-4D97-AF65-F5344CB8AC3E}">
        <p14:creationId xmlns:p14="http://schemas.microsoft.com/office/powerpoint/2010/main" val="140524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Pattern matching: literals">
            <a:extLst>
              <a:ext uri="{FF2B5EF4-FFF2-40B4-BE49-F238E27FC236}">
                <a16:creationId xmlns:a16="http://schemas.microsoft.com/office/drawing/2014/main" id="{4E636C54-BCE1-05F4-1C9A-26FB839D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73" y="2823685"/>
            <a:ext cx="6419665" cy="54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Keyword completion">
            <a:extLst>
              <a:ext uri="{FF2B5EF4-FFF2-40B4-BE49-F238E27FC236}">
                <a16:creationId xmlns:a16="http://schemas.microsoft.com/office/drawing/2014/main" id="{78AA6CF1-46C3-715A-F92F-9BCA6452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96" y="1987386"/>
            <a:ext cx="8017475" cy="346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gular expression - Wikipedia">
            <a:extLst>
              <a:ext uri="{FF2B5EF4-FFF2-40B4-BE49-F238E27FC236}">
                <a16:creationId xmlns:a16="http://schemas.microsoft.com/office/drawing/2014/main" id="{0B079A9A-2DA1-2066-22F8-F3C7F450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97" y="5709774"/>
            <a:ext cx="6729274" cy="38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2">
            <a:extLst>
              <a:ext uri="{FF2B5EF4-FFF2-40B4-BE49-F238E27FC236}">
                <a16:creationId xmlns:a16="http://schemas.microsoft.com/office/drawing/2014/main" id="{EEE191A0-3D93-3CFC-F3C3-A34749AB7D2A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oogle Shape;178;p15">
            <a:extLst>
              <a:ext uri="{FF2B5EF4-FFF2-40B4-BE49-F238E27FC236}">
                <a16:creationId xmlns:a16="http://schemas.microsoft.com/office/drawing/2014/main" id="{1AB0170C-283B-2BC7-D323-60A38AFB8B2E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16" name="Google Shape;179;p15">
              <a:extLst>
                <a:ext uri="{FF2B5EF4-FFF2-40B4-BE49-F238E27FC236}">
                  <a16:creationId xmlns:a16="http://schemas.microsoft.com/office/drawing/2014/main" id="{78B335C7-99BD-9C10-2E35-0154B9E8057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0;p15">
              <a:extLst>
                <a:ext uri="{FF2B5EF4-FFF2-40B4-BE49-F238E27FC236}">
                  <a16:creationId xmlns:a16="http://schemas.microsoft.com/office/drawing/2014/main" id="{6E40D274-0115-8876-6BD1-3609F23F927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181;p15">
            <a:extLst>
              <a:ext uri="{FF2B5EF4-FFF2-40B4-BE49-F238E27FC236}">
                <a16:creationId xmlns:a16="http://schemas.microsoft.com/office/drawing/2014/main" id="{09454077-6AB8-7880-1E67-2009BBD9845B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2" name="Google Shape;182;p15">
              <a:extLst>
                <a:ext uri="{FF2B5EF4-FFF2-40B4-BE49-F238E27FC236}">
                  <a16:creationId xmlns:a16="http://schemas.microsoft.com/office/drawing/2014/main" id="{F7BC1FAF-B8A9-79F9-B9DD-50505F09D5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3;p15">
              <a:extLst>
                <a:ext uri="{FF2B5EF4-FFF2-40B4-BE49-F238E27FC236}">
                  <a16:creationId xmlns:a16="http://schemas.microsoft.com/office/drawing/2014/main" id="{ABEA4255-BC58-6A0F-1D51-8E60334ACCF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84;p15">
            <a:extLst>
              <a:ext uri="{FF2B5EF4-FFF2-40B4-BE49-F238E27FC236}">
                <a16:creationId xmlns:a16="http://schemas.microsoft.com/office/drawing/2014/main" id="{C9084043-360E-07FF-D6F6-7B720A80A827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5" name="Google Shape;185;p15">
              <a:extLst>
                <a:ext uri="{FF2B5EF4-FFF2-40B4-BE49-F238E27FC236}">
                  <a16:creationId xmlns:a16="http://schemas.microsoft.com/office/drawing/2014/main" id="{D9F6DD07-EFC8-556C-F5BF-1B3E1F3C55B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86;p15">
              <a:extLst>
                <a:ext uri="{FF2B5EF4-FFF2-40B4-BE49-F238E27FC236}">
                  <a16:creationId xmlns:a16="http://schemas.microsoft.com/office/drawing/2014/main" id="{1F2256CA-68BD-A5F5-BD73-7D95D879283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52;p15">
            <a:extLst>
              <a:ext uri="{FF2B5EF4-FFF2-40B4-BE49-F238E27FC236}">
                <a16:creationId xmlns:a16="http://schemas.microsoft.com/office/drawing/2014/main" id="{C829903A-B10A-A391-8E69-ECC1DAF43502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09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59023D-E516-75FB-8E47-457BC828F5FE}"/>
                  </a:ext>
                </a:extLst>
              </p:cNvPr>
              <p:cNvSpPr txBox="1"/>
              <p:nvPr/>
            </p:nvSpPr>
            <p:spPr>
              <a:xfrm>
                <a:off x="688736" y="2727454"/>
                <a:ext cx="16910528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Key idea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The Rabin-Karp method is based on efficiently computing the hash function for position i+1 in the text, given its value for position i:</a:t>
                </a:r>
              </a:p>
              <a:p>
                <a:endParaRPr lang="en-US" sz="2800">
                  <a:latin typeface="Playfair Display" panose="00000500000000000000" pitchFamily="2" charset="0"/>
                </a:endParaRPr>
              </a:p>
              <a:p>
                <a:pPr marL="914400" indent="-914400"/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Using the 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for </a:t>
                </a:r>
                <a:r>
                  <a:rPr lang="en-US" sz="2800" err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txt.charAt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(</a:t>
                </a:r>
                <a:r>
                  <a:rPr lang="en-US" sz="2800" err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i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), the number corresponding to the M-character substring of txt that starts at position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ⅈ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… 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pPr algn="ctr"/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pPr algn="ctr"/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Shifting 1 position right in the text corresponds to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𝑀</m:t>
                              </m:r>
                              <m:r>
                                <a:rPr lang="en-US" sz="2800" i="0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𝑅</m:t>
                      </m:r>
                      <m:r>
                        <a:rPr lang="en-US" sz="2800" i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59023D-E516-75FB-8E47-457BC828F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6" y="2727454"/>
                <a:ext cx="16910528" cy="4832092"/>
              </a:xfrm>
              <a:prstGeom prst="rect">
                <a:avLst/>
              </a:prstGeom>
              <a:blipFill>
                <a:blip r:embed="rId3"/>
                <a:stretch>
                  <a:fillRect l="-901" t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7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304B59-91AB-3FF4-66C5-851ED8CF49F6}"/>
                  </a:ext>
                </a:extLst>
              </p:cNvPr>
              <p:cNvSpPr txBox="1"/>
              <p:nvPr/>
            </p:nvSpPr>
            <p:spPr>
              <a:xfrm>
                <a:off x="688736" y="1761539"/>
                <a:ext cx="1691052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A trick Monte-Carlo correctness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Do not do the test for a true match but rather make the hash table “size” Q as large as possible.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If a long value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80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, making the probability of collision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800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 Guarantees completion time but has a small probability of outputting an incorrect answer 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Las Vegas version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 </a:t>
                </a:r>
              </a:p>
              <a:p>
                <a:pPr lvl="1"/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Add a check to check that text matches the pattern or not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 always output a correct answer but may have variable (slower) running time.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304B59-91AB-3FF4-66C5-851ED8CF4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6" y="1761539"/>
                <a:ext cx="16910528" cy="3108543"/>
              </a:xfrm>
              <a:prstGeom prst="rect">
                <a:avLst/>
              </a:prstGeom>
              <a:blipFill>
                <a:blip r:embed="rId3"/>
                <a:stretch>
                  <a:fillRect l="-901" t="-3725" b="-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at do I need to know before visiting Monte-Carlo Casino?">
            <a:extLst>
              <a:ext uri="{FF2B5EF4-FFF2-40B4-BE49-F238E27FC236}">
                <a16:creationId xmlns:a16="http://schemas.microsoft.com/office/drawing/2014/main" id="{F989A314-94E4-6158-B965-4195F518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22" y="5266864"/>
            <a:ext cx="6751864" cy="4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ggest Casinos in Las Vegas">
            <a:extLst>
              <a:ext uri="{FF2B5EF4-FFF2-40B4-BE49-F238E27FC236}">
                <a16:creationId xmlns:a16="http://schemas.microsoft.com/office/drawing/2014/main" id="{77840414-FF14-E219-5E96-89E031E0D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954" y="5266864"/>
            <a:ext cx="6810293" cy="4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1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668708-0E7D-51D6-850F-77CE0336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95399"/>
              </p:ext>
            </p:extLst>
          </p:nvPr>
        </p:nvGraphicFramePr>
        <p:xfrm>
          <a:off x="3146351" y="3016478"/>
          <a:ext cx="12191992" cy="10363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97060075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67719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4416337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829144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31172679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8937817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0649293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21259971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778716570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5790076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443389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8590583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3280654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6972531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320792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3947415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1249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0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60414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E4A737-DD1D-2971-C810-B405B3092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92739"/>
              </p:ext>
            </p:extLst>
          </p:nvPr>
        </p:nvGraphicFramePr>
        <p:xfrm>
          <a:off x="3146343" y="444329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6465">
                  <a:extLst>
                    <a:ext uri="{9D8B030D-6E8A-4147-A177-3AD203B41FA5}">
                      <a16:colId xmlns:a16="http://schemas.microsoft.com/office/drawing/2014/main" val="2086962764"/>
                    </a:ext>
                  </a:extLst>
                </a:gridCol>
                <a:gridCol w="739740">
                  <a:extLst>
                    <a:ext uri="{9D8B030D-6E8A-4147-A177-3AD203B41FA5}">
                      <a16:colId xmlns:a16="http://schemas.microsoft.com/office/drawing/2014/main" val="2448299390"/>
                    </a:ext>
                  </a:extLst>
                </a:gridCol>
                <a:gridCol w="10745795">
                  <a:extLst>
                    <a:ext uri="{9D8B030D-6E8A-4147-A177-3AD203B41FA5}">
                      <a16:colId xmlns:a16="http://schemas.microsoft.com/office/drawing/2014/main" val="64603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48455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B30C58-D48A-7BDD-D81E-28DF9987C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55806"/>
              </p:ext>
            </p:extLst>
          </p:nvPr>
        </p:nvGraphicFramePr>
        <p:xfrm>
          <a:off x="3146343" y="513237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6465">
                  <a:extLst>
                    <a:ext uri="{9D8B030D-6E8A-4147-A177-3AD203B41FA5}">
                      <a16:colId xmlns:a16="http://schemas.microsoft.com/office/drawing/2014/main" val="2968952613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2141309355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825654673"/>
                    </a:ext>
                  </a:extLst>
                </a:gridCol>
                <a:gridCol w="10026604">
                  <a:extLst>
                    <a:ext uri="{9D8B030D-6E8A-4147-A177-3AD203B41FA5}">
                      <a16:colId xmlns:a16="http://schemas.microsoft.com/office/drawing/2014/main" val="376005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 * 10 + 1) % 997 =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8217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E30B76-03B7-20A0-912A-AF1524F4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73885"/>
              </p:ext>
            </p:extLst>
          </p:nvPr>
        </p:nvGraphicFramePr>
        <p:xfrm>
          <a:off x="3146343" y="5810841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6740">
                  <a:extLst>
                    <a:ext uri="{9D8B030D-6E8A-4147-A177-3AD203B41FA5}">
                      <a16:colId xmlns:a16="http://schemas.microsoft.com/office/drawing/2014/main" val="3599387774"/>
                    </a:ext>
                  </a:extLst>
                </a:gridCol>
                <a:gridCol w="750013">
                  <a:extLst>
                    <a:ext uri="{9D8B030D-6E8A-4147-A177-3AD203B41FA5}">
                      <a16:colId xmlns:a16="http://schemas.microsoft.com/office/drawing/2014/main" val="684687523"/>
                    </a:ext>
                  </a:extLst>
                </a:gridCol>
                <a:gridCol w="698643">
                  <a:extLst>
                    <a:ext uri="{9D8B030D-6E8A-4147-A177-3AD203B41FA5}">
                      <a16:colId xmlns:a16="http://schemas.microsoft.com/office/drawing/2014/main" val="3606823445"/>
                    </a:ext>
                  </a:extLst>
                </a:gridCol>
                <a:gridCol w="693220">
                  <a:extLst>
                    <a:ext uri="{9D8B030D-6E8A-4147-A177-3AD203B41FA5}">
                      <a16:colId xmlns:a16="http://schemas.microsoft.com/office/drawing/2014/main" val="1051424128"/>
                    </a:ext>
                  </a:extLst>
                </a:gridCol>
                <a:gridCol w="9333384">
                  <a:extLst>
                    <a:ext uri="{9D8B030D-6E8A-4147-A177-3AD203B41FA5}">
                      <a16:colId xmlns:a16="http://schemas.microsoft.com/office/drawing/2014/main" val="3755975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(31 * 10 + 4) % 997 = 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723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CCF24F-DF62-D47F-3E0A-0E26C7AF6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74903"/>
              </p:ext>
            </p:extLst>
          </p:nvPr>
        </p:nvGraphicFramePr>
        <p:xfrm>
          <a:off x="3146343" y="6489308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6740">
                  <a:extLst>
                    <a:ext uri="{9D8B030D-6E8A-4147-A177-3AD203B41FA5}">
                      <a16:colId xmlns:a16="http://schemas.microsoft.com/office/drawing/2014/main" val="291159033"/>
                    </a:ext>
                  </a:extLst>
                </a:gridCol>
                <a:gridCol w="750013">
                  <a:extLst>
                    <a:ext uri="{9D8B030D-6E8A-4147-A177-3AD203B41FA5}">
                      <a16:colId xmlns:a16="http://schemas.microsoft.com/office/drawing/2014/main" val="2787165806"/>
                    </a:ext>
                  </a:extLst>
                </a:gridCol>
                <a:gridCol w="693363">
                  <a:extLst>
                    <a:ext uri="{9D8B030D-6E8A-4147-A177-3AD203B41FA5}">
                      <a16:colId xmlns:a16="http://schemas.microsoft.com/office/drawing/2014/main" val="375319752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634057083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1792679904"/>
                    </a:ext>
                  </a:extLst>
                </a:gridCol>
                <a:gridCol w="8622184">
                  <a:extLst>
                    <a:ext uri="{9D8B030D-6E8A-4147-A177-3AD203B41FA5}">
                      <a16:colId xmlns:a16="http://schemas.microsoft.com/office/drawing/2014/main" val="453306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(314 * 10 + 1) % 997 =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34157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34EA9E02-57D8-76AF-260A-E76B44FE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52952"/>
              </p:ext>
            </p:extLst>
          </p:nvPr>
        </p:nvGraphicFramePr>
        <p:xfrm>
          <a:off x="3146345" y="7167775"/>
          <a:ext cx="1219199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5014">
                  <a:extLst>
                    <a:ext uri="{9D8B030D-6E8A-4147-A177-3AD203B41FA5}">
                      <a16:colId xmlns:a16="http://schemas.microsoft.com/office/drawing/2014/main" val="278144492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02085043"/>
                    </a:ext>
                  </a:extLst>
                </a:gridCol>
                <a:gridCol w="702734">
                  <a:extLst>
                    <a:ext uri="{9D8B030D-6E8A-4147-A177-3AD203B41FA5}">
                      <a16:colId xmlns:a16="http://schemas.microsoft.com/office/drawing/2014/main" val="3374612080"/>
                    </a:ext>
                  </a:extLst>
                </a:gridCol>
                <a:gridCol w="719666">
                  <a:extLst>
                    <a:ext uri="{9D8B030D-6E8A-4147-A177-3AD203B41FA5}">
                      <a16:colId xmlns:a16="http://schemas.microsoft.com/office/drawing/2014/main" val="3302583872"/>
                    </a:ext>
                  </a:extLst>
                </a:gridCol>
                <a:gridCol w="694267">
                  <a:extLst>
                    <a:ext uri="{9D8B030D-6E8A-4147-A177-3AD203B41FA5}">
                      <a16:colId xmlns:a16="http://schemas.microsoft.com/office/drawing/2014/main" val="2920076858"/>
                    </a:ext>
                  </a:extLst>
                </a:gridCol>
                <a:gridCol w="668867">
                  <a:extLst>
                    <a:ext uri="{9D8B030D-6E8A-4147-A177-3AD203B41FA5}">
                      <a16:colId xmlns:a16="http://schemas.microsoft.com/office/drawing/2014/main" val="3151377751"/>
                    </a:ext>
                  </a:extLst>
                </a:gridCol>
                <a:gridCol w="7953317">
                  <a:extLst>
                    <a:ext uri="{9D8B030D-6E8A-4147-A177-3AD203B41FA5}">
                      <a16:colId xmlns:a16="http://schemas.microsoft.com/office/drawing/2014/main" val="38162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( 3141 * 10 + 5) % 997 = 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47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3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668708-0E7D-51D6-850F-77CE0336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03257"/>
              </p:ext>
            </p:extLst>
          </p:nvPr>
        </p:nvGraphicFramePr>
        <p:xfrm>
          <a:off x="711792" y="2513044"/>
          <a:ext cx="12191992" cy="10363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97060075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67719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4416337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829144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31172679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8937817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0649293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21259971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778716570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5790076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443389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8590583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3280654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6972531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320792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3947415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1249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0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60414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FB83FB5C-7BF6-2CEC-5321-A6882D63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06203"/>
              </p:ext>
            </p:extLst>
          </p:nvPr>
        </p:nvGraphicFramePr>
        <p:xfrm>
          <a:off x="711792" y="4213546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43935AEA-7729-8E94-6D47-8587B2D2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13094"/>
              </p:ext>
            </p:extLst>
          </p:nvPr>
        </p:nvGraphicFramePr>
        <p:xfrm>
          <a:off x="2144299" y="4213546"/>
          <a:ext cx="12167603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557950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((508 + 3 * (997 – 30)) * 10 + 9) % 997 =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445BE175-8733-1C50-8CFE-E88656DCA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35100"/>
              </p:ext>
            </p:extLst>
          </p:nvPr>
        </p:nvGraphicFramePr>
        <p:xfrm>
          <a:off x="711792" y="4974808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18A5CCE6-0DA0-9675-B936-B312A8FF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87410"/>
              </p:ext>
            </p:extLst>
          </p:nvPr>
        </p:nvGraphicFramePr>
        <p:xfrm>
          <a:off x="2863670" y="4974808"/>
          <a:ext cx="1211605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50639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((201 + 1 * (997 – 30)) * 10 + 2) % 997 = 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F7835E45-5E6D-6B04-895E-41CF81F21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26979"/>
              </p:ext>
            </p:extLst>
          </p:nvPr>
        </p:nvGraphicFramePr>
        <p:xfrm>
          <a:off x="719988" y="5736070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0729EB38-3867-E150-8175-09479305E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24474"/>
              </p:ext>
            </p:extLst>
          </p:nvPr>
        </p:nvGraphicFramePr>
        <p:xfrm>
          <a:off x="3591057" y="5733339"/>
          <a:ext cx="1196401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354365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((715 + 4 * (997 – 30)) * 10 + 6) % 997 = 971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A57C4032-E848-A740-94BC-42497FF81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50302"/>
              </p:ext>
            </p:extLst>
          </p:nvPr>
        </p:nvGraphicFramePr>
        <p:xfrm>
          <a:off x="711792" y="6494601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FABAE745-6B5B-E45E-A945-DE2B0DA4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00698"/>
              </p:ext>
            </p:extLst>
          </p:nvPr>
        </p:nvGraphicFramePr>
        <p:xfrm>
          <a:off x="4312327" y="6491870"/>
          <a:ext cx="1192084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31118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50134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((971 + 1 * (997 – 30)) * 10 + 5) % 997 = 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3F745509-3149-2149-2029-CDE2E7E6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9080"/>
              </p:ext>
            </p:extLst>
          </p:nvPr>
        </p:nvGraphicFramePr>
        <p:xfrm>
          <a:off x="711792" y="7216683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00297E3D-823B-BC6B-E802-167DF7DF5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683823"/>
              </p:ext>
            </p:extLst>
          </p:nvPr>
        </p:nvGraphicFramePr>
        <p:xfrm>
          <a:off x="5031518" y="7213952"/>
          <a:ext cx="1181810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208448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47485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((442 + 5 * (997 – 30)) * 10 + 3) % 997 = 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CF6399BF-111F-2C88-D7D7-71BB654A2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62595"/>
              </p:ext>
            </p:extLst>
          </p:nvPr>
        </p:nvGraphicFramePr>
        <p:xfrm>
          <a:off x="709714" y="7973645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F12E291A-962C-A793-3DF6-6446F234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58648"/>
              </p:ext>
            </p:extLst>
          </p:nvPr>
        </p:nvGraphicFramePr>
        <p:xfrm>
          <a:off x="5748631" y="7973645"/>
          <a:ext cx="1186947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25981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486573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((929 + 9 * (997 – 30)) * 10 + 5) % 997 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F148A63-482B-EB12-EA37-5668DEDA1448}"/>
              </a:ext>
            </a:extLst>
          </p:cNvPr>
          <p:cNvSpPr txBox="1"/>
          <p:nvPr/>
        </p:nvSpPr>
        <p:spPr>
          <a:xfrm>
            <a:off x="16780504" y="796858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</p:spTree>
    <p:extLst>
      <p:ext uri="{BB962C8B-B14F-4D97-AF65-F5344CB8AC3E}">
        <p14:creationId xmlns:p14="http://schemas.microsoft.com/office/powerpoint/2010/main" val="5456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59023D-E516-75FB-8E47-457BC828F5FE}"/>
              </a:ext>
            </a:extLst>
          </p:cNvPr>
          <p:cNvSpPr txBox="1"/>
          <p:nvPr/>
        </p:nvSpPr>
        <p:spPr>
          <a:xfrm>
            <a:off x="1109082" y="10899262"/>
            <a:ext cx="16910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>
                <a:latin typeface="Playfair Display" panose="00000500000000000000" pitchFamily="2" charset="0"/>
                <a:sym typeface="Wingdings" panose="05000000000000000000" pitchFamily="2" charset="2"/>
              </a:rPr>
              <a:t>Advantages</a:t>
            </a:r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Good average-case performance: O(M + N)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Easy to implement</a:t>
            </a:r>
          </a:p>
          <a:p>
            <a:pPr marL="457200" indent="-457200">
              <a:buFontTx/>
              <a:buChar char="-"/>
            </a:pPr>
            <a:r>
              <a:rPr lang="en-US" sz="2800" i="1" dirty="0">
                <a:latin typeface="Playfair Display" panose="00000500000000000000" pitchFamily="2" charset="0"/>
                <a:sym typeface="Wingdings" panose="05000000000000000000" pitchFamily="2" charset="2"/>
              </a:rPr>
              <a:t>Disadvantages</a:t>
            </a:r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Slow worst-case behavior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Can be false-positive (Monte-Carlo correctness)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E7765E-A63B-0376-8FB1-A249589B2C6B}"/>
              </a:ext>
            </a:extLst>
          </p:cNvPr>
          <p:cNvSpPr/>
          <p:nvPr/>
        </p:nvSpPr>
        <p:spPr>
          <a:xfrm>
            <a:off x="1722121" y="2829790"/>
            <a:ext cx="15253372" cy="515042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CDA97-246F-F189-16CF-B269A16EAD60}"/>
              </a:ext>
            </a:extLst>
          </p:cNvPr>
          <p:cNvSpPr txBox="1"/>
          <p:nvPr/>
        </p:nvSpPr>
        <p:spPr>
          <a:xfrm>
            <a:off x="10831935" y="6175000"/>
            <a:ext cx="6106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Good average-case performance: 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                                                O(M + N)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Easy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47335-C747-BA0E-8A88-7AE336176D79}"/>
              </a:ext>
            </a:extLst>
          </p:cNvPr>
          <p:cNvSpPr txBox="1"/>
          <p:nvPr/>
        </p:nvSpPr>
        <p:spPr>
          <a:xfrm>
            <a:off x="1984279" y="3342642"/>
            <a:ext cx="47484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Slow worst-case behavior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Can be false-positive 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(Monte-Carlo correctness)</a:t>
            </a:r>
          </a:p>
          <a:p>
            <a:endParaRPr lang="en-VN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2AC24B-D190-DDA8-DAF9-DAE83F407A4F}"/>
              </a:ext>
            </a:extLst>
          </p:cNvPr>
          <p:cNvGrpSpPr/>
          <p:nvPr/>
        </p:nvGrpSpPr>
        <p:grpSpPr>
          <a:xfrm>
            <a:off x="9434427" y="1927877"/>
            <a:ext cx="2927665" cy="4103495"/>
            <a:chOff x="9434427" y="1927877"/>
            <a:chExt cx="2927665" cy="4103495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C6546A4A-7761-36DE-B7CA-F0119EDDDF8C}"/>
                </a:ext>
              </a:extLst>
            </p:cNvPr>
            <p:cNvSpPr/>
            <p:nvPr/>
          </p:nvSpPr>
          <p:spPr>
            <a:xfrm rot="1382925">
              <a:off x="9434427" y="1927877"/>
              <a:ext cx="2616992" cy="4103495"/>
            </a:xfrm>
            <a:custGeom>
              <a:avLst/>
              <a:gdLst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62000 w 3048000"/>
                <a:gd name="connsiteY2" fmla="*/ 0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41047 w 3048000"/>
                <a:gd name="connsiteY2" fmla="*/ 545905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0" h="4042529">
                  <a:moveTo>
                    <a:pt x="0" y="2518529"/>
                  </a:moveTo>
                  <a:lnTo>
                    <a:pt x="762000" y="2518529"/>
                  </a:lnTo>
                  <a:lnTo>
                    <a:pt x="741047" y="545905"/>
                  </a:lnTo>
                  <a:lnTo>
                    <a:pt x="2286000" y="0"/>
                  </a:lnTo>
                  <a:lnTo>
                    <a:pt x="2286000" y="2518529"/>
                  </a:lnTo>
                  <a:lnTo>
                    <a:pt x="3048000" y="2518529"/>
                  </a:lnTo>
                  <a:lnTo>
                    <a:pt x="1524000" y="4042529"/>
                  </a:lnTo>
                  <a:lnTo>
                    <a:pt x="0" y="2518529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5642F0-53D0-60F7-958E-E37A20D6E098}"/>
                </a:ext>
              </a:extLst>
            </p:cNvPr>
            <p:cNvSpPr/>
            <p:nvPr/>
          </p:nvSpPr>
          <p:spPr>
            <a:xfrm>
              <a:off x="11960079" y="2342172"/>
              <a:ext cx="402013" cy="493561"/>
            </a:xfrm>
            <a:prstGeom prst="triangle">
              <a:avLst>
                <a:gd name="adj" fmla="val 53791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11" name="Google Shape;1275;p44">
              <a:extLst>
                <a:ext uri="{FF2B5EF4-FFF2-40B4-BE49-F238E27FC236}">
                  <a16:creationId xmlns:a16="http://schemas.microsoft.com/office/drawing/2014/main" id="{DB198AC3-A146-EE96-760E-37A52DFA10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/>
            <a:stretch/>
          </p:blipFill>
          <p:spPr>
            <a:xfrm>
              <a:off x="10034099" y="4383516"/>
              <a:ext cx="708824" cy="689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DCE6D6-F767-3F83-B247-A2237C05D308}"/>
              </a:ext>
            </a:extLst>
          </p:cNvPr>
          <p:cNvSpPr txBox="1"/>
          <p:nvPr/>
        </p:nvSpPr>
        <p:spPr>
          <a:xfrm>
            <a:off x="12597313" y="3060077"/>
            <a:ext cx="2313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8000" b="1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Pros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6382B-7B78-A74E-3935-C2C96FE5EDEE}"/>
              </a:ext>
            </a:extLst>
          </p:cNvPr>
          <p:cNvSpPr txBox="1"/>
          <p:nvPr/>
        </p:nvSpPr>
        <p:spPr>
          <a:xfrm>
            <a:off x="3126544" y="6557372"/>
            <a:ext cx="35134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8000" b="1" i="1" dirty="0">
                <a:solidFill>
                  <a:srgbClr val="FF0000"/>
                </a:solidFill>
                <a:latin typeface="Playfair Display" pitchFamily="2" charset="77"/>
              </a:rPr>
              <a:t>Con</a:t>
            </a:r>
            <a:r>
              <a:rPr kumimoji="0" lang="en-VN" sz="8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1DF217-8BB7-A96F-BA09-303FF8B83F4B}"/>
              </a:ext>
            </a:extLst>
          </p:cNvPr>
          <p:cNvGrpSpPr/>
          <p:nvPr/>
        </p:nvGrpSpPr>
        <p:grpSpPr>
          <a:xfrm>
            <a:off x="5628943" y="4308140"/>
            <a:ext cx="3040198" cy="4525707"/>
            <a:chOff x="5628943" y="4308140"/>
            <a:chExt cx="3040198" cy="4525707"/>
          </a:xfrm>
        </p:grpSpPr>
        <p:sp>
          <p:nvSpPr>
            <p:cNvPr id="6" name="Down Arrow 3">
              <a:extLst>
                <a:ext uri="{FF2B5EF4-FFF2-40B4-BE49-F238E27FC236}">
                  <a16:creationId xmlns:a16="http://schemas.microsoft.com/office/drawing/2014/main" id="{A906F998-A56B-2608-3C98-A9C3888D8DA5}"/>
                </a:ext>
              </a:extLst>
            </p:cNvPr>
            <p:cNvSpPr/>
            <p:nvPr/>
          </p:nvSpPr>
          <p:spPr>
            <a:xfrm rot="12150244">
              <a:off x="6052149" y="4308140"/>
              <a:ext cx="2616992" cy="4525707"/>
            </a:xfrm>
            <a:custGeom>
              <a:avLst/>
              <a:gdLst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62000 w 3048000"/>
                <a:gd name="connsiteY2" fmla="*/ 0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41047 w 3048000"/>
                <a:gd name="connsiteY2" fmla="*/ 545905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19558 w 3048000"/>
                <a:gd name="connsiteY2" fmla="*/ 481599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0" h="4042529">
                  <a:moveTo>
                    <a:pt x="0" y="2518529"/>
                  </a:moveTo>
                  <a:lnTo>
                    <a:pt x="762000" y="2518529"/>
                  </a:lnTo>
                  <a:lnTo>
                    <a:pt x="719558" y="481599"/>
                  </a:lnTo>
                  <a:lnTo>
                    <a:pt x="2286000" y="0"/>
                  </a:lnTo>
                  <a:lnTo>
                    <a:pt x="2286000" y="2518529"/>
                  </a:lnTo>
                  <a:lnTo>
                    <a:pt x="3048000" y="2518529"/>
                  </a:lnTo>
                  <a:lnTo>
                    <a:pt x="1524000" y="4042529"/>
                  </a:lnTo>
                  <a:lnTo>
                    <a:pt x="0" y="2518529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B30FECD-CB30-FBCF-C039-878B64C2CC60}"/>
                </a:ext>
              </a:extLst>
            </p:cNvPr>
            <p:cNvSpPr/>
            <p:nvPr/>
          </p:nvSpPr>
          <p:spPr>
            <a:xfrm rot="10800000">
              <a:off x="5628943" y="7980210"/>
              <a:ext cx="402013" cy="456276"/>
            </a:xfrm>
            <a:prstGeom prst="triangle">
              <a:avLst>
                <a:gd name="adj" fmla="val 40719"/>
              </a:avLst>
            </a:pr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16" name="Google Shape;1275;p44">
              <a:extLst>
                <a:ext uri="{FF2B5EF4-FFF2-40B4-BE49-F238E27FC236}">
                  <a16:creationId xmlns:a16="http://schemas.microsoft.com/office/drawing/2014/main" id="{EDE9002C-762E-BA10-F752-26B2C633CB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/>
            <a:stretch/>
          </p:blipFill>
          <p:spPr>
            <a:xfrm rot="10800000">
              <a:off x="7428278" y="5322380"/>
              <a:ext cx="708824" cy="689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806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3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0"/>
          <p:cNvSpPr txBox="1"/>
          <p:nvPr/>
        </p:nvSpPr>
        <p:spPr>
          <a:xfrm>
            <a:off x="5881237" y="144066"/>
            <a:ext cx="118679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Cost summary for substring search implementations</a:t>
            </a:r>
            <a:endParaRPr lang="en-VN" sz="5800" dirty="0"/>
          </a:p>
        </p:txBody>
      </p:sp>
      <p:grpSp>
        <p:nvGrpSpPr>
          <p:cNvPr id="1069" name="Google Shape;1069;p40"/>
          <p:cNvGrpSpPr/>
          <p:nvPr/>
        </p:nvGrpSpPr>
        <p:grpSpPr>
          <a:xfrm rot="9782314">
            <a:off x="-115498" y="-4288256"/>
            <a:ext cx="4811720" cy="6034267"/>
            <a:chOff x="0" y="0"/>
            <a:chExt cx="8464201" cy="10417478"/>
          </a:xfrm>
        </p:grpSpPr>
        <p:grpSp>
          <p:nvGrpSpPr>
            <p:cNvPr id="1070" name="Google Shape;1070;p40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071" name="Google Shape;107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40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074" name="Google Shape;107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0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1077" name="Google Shape;107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C11EE6-4AC5-6D1B-F0FD-97C26946A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30667"/>
              </p:ext>
            </p:extLst>
          </p:nvPr>
        </p:nvGraphicFramePr>
        <p:xfrm>
          <a:off x="431515" y="2095927"/>
          <a:ext cx="17630452" cy="7325658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784296">
                  <a:extLst>
                    <a:ext uri="{9D8B030D-6E8A-4147-A177-3AD203B41FA5}">
                      <a16:colId xmlns:a16="http://schemas.microsoft.com/office/drawing/2014/main" val="890916919"/>
                    </a:ext>
                  </a:extLst>
                </a:gridCol>
                <a:gridCol w="4768860">
                  <a:extLst>
                    <a:ext uri="{9D8B030D-6E8A-4147-A177-3AD203B41FA5}">
                      <a16:colId xmlns:a16="http://schemas.microsoft.com/office/drawing/2014/main" val="842008044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4047838787"/>
                    </a:ext>
                  </a:extLst>
                </a:gridCol>
                <a:gridCol w="1779814">
                  <a:extLst>
                    <a:ext uri="{9D8B030D-6E8A-4147-A177-3AD203B41FA5}">
                      <a16:colId xmlns:a16="http://schemas.microsoft.com/office/drawing/2014/main" val="266731277"/>
                    </a:ext>
                  </a:extLst>
                </a:gridCol>
                <a:gridCol w="2726872">
                  <a:extLst>
                    <a:ext uri="{9D8B030D-6E8A-4147-A177-3AD203B41FA5}">
                      <a16:colId xmlns:a16="http://schemas.microsoft.com/office/drawing/2014/main" val="1895523095"/>
                    </a:ext>
                  </a:extLst>
                </a:gridCol>
                <a:gridCol w="1763669">
                  <a:extLst>
                    <a:ext uri="{9D8B030D-6E8A-4147-A177-3AD203B41FA5}">
                      <a16:colId xmlns:a16="http://schemas.microsoft.com/office/drawing/2014/main" val="712844341"/>
                    </a:ext>
                  </a:extLst>
                </a:gridCol>
                <a:gridCol w="1880169">
                  <a:extLst>
                    <a:ext uri="{9D8B030D-6E8A-4147-A177-3AD203B41FA5}">
                      <a16:colId xmlns:a16="http://schemas.microsoft.com/office/drawing/2014/main" val="3954092922"/>
                    </a:ext>
                  </a:extLst>
                </a:gridCol>
              </a:tblGrid>
              <a:tr h="755308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Version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Operation count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Backup in input?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Correct?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Extra space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93677"/>
                  </a:ext>
                </a:extLst>
              </a:tr>
              <a:tr h="533992"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Guarantee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Typical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40203"/>
                  </a:ext>
                </a:extLst>
              </a:tr>
              <a:tr h="53399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Brute Force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__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394798"/>
                  </a:ext>
                </a:extLst>
              </a:tr>
              <a:tr h="732156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Knuth-Morris-Pratt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full DFA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12778"/>
                  </a:ext>
                </a:extLst>
              </a:tr>
              <a:tr h="9070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mismatch transitions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72703"/>
                  </a:ext>
                </a:extLst>
              </a:tr>
              <a:tr h="676792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Boyer-Moore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full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306399"/>
                  </a:ext>
                </a:extLst>
              </a:tr>
              <a:tr h="1150546">
                <a:tc vMerge="1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Boyer-Moore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mismatched char heuristic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870216"/>
                  </a:ext>
                </a:extLst>
              </a:tr>
              <a:tr h="9678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Rabin-Karp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Monte Carlo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 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503129"/>
                  </a:ext>
                </a:extLst>
              </a:tr>
              <a:tr h="5339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Las Vegas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809550"/>
                  </a:ext>
                </a:extLst>
              </a:tr>
              <a:tr h="533992">
                <a:tc gridSpan="7">
                  <a:txBody>
                    <a:bodyPr/>
                    <a:lstStyle/>
                    <a:p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*: probabilistic guarantee, with uniform and independent hash function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7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B3D88D7-854D-4DC9-E7F7-19E614661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1844675"/>
            <a:ext cx="34501188" cy="76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20130-B7A9-8A56-C535-33EFD4657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947293"/>
              </p:ext>
            </p:extLst>
          </p:nvPr>
        </p:nvGraphicFramePr>
        <p:xfrm>
          <a:off x="3030612" y="1642133"/>
          <a:ext cx="12226776" cy="8087917"/>
        </p:xfrm>
        <a:graphic>
          <a:graphicData uri="http://schemas.openxmlformats.org/drawingml/2006/table">
            <a:tbl>
              <a:tblPr firstRow="1" firstCol="1" lastRow="1">
                <a:tableStyleId>{3B4B98B0-60AC-42C2-AFA5-B58CD77FA1E5}</a:tableStyleId>
              </a:tblPr>
              <a:tblGrid>
                <a:gridCol w="2614820">
                  <a:extLst>
                    <a:ext uri="{9D8B030D-6E8A-4147-A177-3AD203B41FA5}">
                      <a16:colId xmlns:a16="http://schemas.microsoft.com/office/drawing/2014/main" val="276079870"/>
                    </a:ext>
                  </a:extLst>
                </a:gridCol>
                <a:gridCol w="2919013">
                  <a:extLst>
                    <a:ext uri="{9D8B030D-6E8A-4147-A177-3AD203B41FA5}">
                      <a16:colId xmlns:a16="http://schemas.microsoft.com/office/drawing/2014/main" val="1573706735"/>
                    </a:ext>
                  </a:extLst>
                </a:gridCol>
                <a:gridCol w="1827661">
                  <a:extLst>
                    <a:ext uri="{9D8B030D-6E8A-4147-A177-3AD203B41FA5}">
                      <a16:colId xmlns:a16="http://schemas.microsoft.com/office/drawing/2014/main" val="1220006553"/>
                    </a:ext>
                  </a:extLst>
                </a:gridCol>
                <a:gridCol w="1508264">
                  <a:extLst>
                    <a:ext uri="{9D8B030D-6E8A-4147-A177-3AD203B41FA5}">
                      <a16:colId xmlns:a16="http://schemas.microsoft.com/office/drawing/2014/main" val="4239597175"/>
                    </a:ext>
                  </a:extLst>
                </a:gridCol>
                <a:gridCol w="1578506">
                  <a:extLst>
                    <a:ext uri="{9D8B030D-6E8A-4147-A177-3AD203B41FA5}">
                      <a16:colId xmlns:a16="http://schemas.microsoft.com/office/drawing/2014/main" val="3767284281"/>
                    </a:ext>
                  </a:extLst>
                </a:gridCol>
                <a:gridCol w="1778512">
                  <a:extLst>
                    <a:ext uri="{9D8B030D-6E8A-4147-A177-3AD203B41FA5}">
                      <a16:colId xmlns:a16="http://schemas.microsoft.com/office/drawing/2014/main" val="4270578956"/>
                    </a:ext>
                  </a:extLst>
                </a:gridCol>
              </a:tblGrid>
              <a:tr h="13548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Algorithm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Preprocessing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 Time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Matching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Best Case 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Worst Case 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Space Required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30224"/>
                  </a:ext>
                </a:extLst>
              </a:tr>
              <a:tr h="9170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Brute-Force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827945"/>
                  </a:ext>
                </a:extLst>
              </a:tr>
              <a:tr h="13548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Knuth-Morris-Pratt (KMP)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O(m+n)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O(m+n)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606533"/>
                  </a:ext>
                </a:extLst>
              </a:tr>
              <a:tr h="22305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Boyer-Moore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 + k)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O(n/m)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 + k)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94307"/>
                  </a:ext>
                </a:extLst>
              </a:tr>
              <a:tr h="22305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Rabin-Karp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O(n+m)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O(nm)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022074"/>
                  </a:ext>
                </a:extLst>
              </a:tr>
            </a:tbl>
          </a:graphicData>
        </a:graphic>
      </p:graphicFrame>
      <p:sp>
        <p:nvSpPr>
          <p:cNvPr id="14" name="Google Shape;1028;p40">
            <a:extLst>
              <a:ext uri="{FF2B5EF4-FFF2-40B4-BE49-F238E27FC236}">
                <a16:creationId xmlns:a16="http://schemas.microsoft.com/office/drawing/2014/main" id="{EA15E353-F757-E02D-5A92-4AE5A844ACF9}"/>
              </a:ext>
            </a:extLst>
          </p:cNvPr>
          <p:cNvSpPr txBox="1"/>
          <p:nvPr/>
        </p:nvSpPr>
        <p:spPr>
          <a:xfrm>
            <a:off x="5464607" y="283754"/>
            <a:ext cx="1186795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Comparison</a:t>
            </a:r>
            <a:endParaRPr lang="en-VN" sz="5800" dirty="0"/>
          </a:p>
        </p:txBody>
      </p:sp>
      <p:grpSp>
        <p:nvGrpSpPr>
          <p:cNvPr id="25" name="Google Shape;102;p13">
            <a:extLst>
              <a:ext uri="{FF2B5EF4-FFF2-40B4-BE49-F238E27FC236}">
                <a16:creationId xmlns:a16="http://schemas.microsoft.com/office/drawing/2014/main" id="{057850D9-3331-1A14-5642-F68F017542F0}"/>
              </a:ext>
            </a:extLst>
          </p:cNvPr>
          <p:cNvGrpSpPr/>
          <p:nvPr/>
        </p:nvGrpSpPr>
        <p:grpSpPr>
          <a:xfrm>
            <a:off x="955443" y="572448"/>
            <a:ext cx="406823" cy="408647"/>
            <a:chOff x="1813" y="0"/>
            <a:chExt cx="809173" cy="812800"/>
          </a:xfrm>
        </p:grpSpPr>
        <p:sp>
          <p:nvSpPr>
            <p:cNvPr id="26" name="Google Shape;103;p13">
              <a:extLst>
                <a:ext uri="{FF2B5EF4-FFF2-40B4-BE49-F238E27FC236}">
                  <a16:creationId xmlns:a16="http://schemas.microsoft.com/office/drawing/2014/main" id="{777E5D1E-021E-D549-C909-B6071B4708A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4;p13">
              <a:extLst>
                <a:ext uri="{FF2B5EF4-FFF2-40B4-BE49-F238E27FC236}">
                  <a16:creationId xmlns:a16="http://schemas.microsoft.com/office/drawing/2014/main" id="{AA9D93C5-AEC4-7830-EB28-0E06D94E51D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105;p13">
            <a:extLst>
              <a:ext uri="{FF2B5EF4-FFF2-40B4-BE49-F238E27FC236}">
                <a16:creationId xmlns:a16="http://schemas.microsoft.com/office/drawing/2014/main" id="{B9E26A57-7B9B-296D-2E2E-FDC5A191FB5B}"/>
              </a:ext>
            </a:extLst>
          </p:cNvPr>
          <p:cNvGrpSpPr/>
          <p:nvPr/>
        </p:nvGrpSpPr>
        <p:grpSpPr>
          <a:xfrm>
            <a:off x="1519117" y="572448"/>
            <a:ext cx="406823" cy="408647"/>
            <a:chOff x="1813" y="0"/>
            <a:chExt cx="809173" cy="812800"/>
          </a:xfrm>
        </p:grpSpPr>
        <p:sp>
          <p:nvSpPr>
            <p:cNvPr id="29" name="Google Shape;106;p13">
              <a:extLst>
                <a:ext uri="{FF2B5EF4-FFF2-40B4-BE49-F238E27FC236}">
                  <a16:creationId xmlns:a16="http://schemas.microsoft.com/office/drawing/2014/main" id="{C1CD8231-7CD0-E953-0D2A-1ED7EF433D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7;p13">
              <a:extLst>
                <a:ext uri="{FF2B5EF4-FFF2-40B4-BE49-F238E27FC236}">
                  <a16:creationId xmlns:a16="http://schemas.microsoft.com/office/drawing/2014/main" id="{1B9FCABA-72FA-EE5A-DDAC-F3AD6B4CCB7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108;p13">
            <a:extLst>
              <a:ext uri="{FF2B5EF4-FFF2-40B4-BE49-F238E27FC236}">
                <a16:creationId xmlns:a16="http://schemas.microsoft.com/office/drawing/2014/main" id="{D6C9281F-042A-9CCD-B254-220D5ACFDE15}"/>
              </a:ext>
            </a:extLst>
          </p:cNvPr>
          <p:cNvGrpSpPr/>
          <p:nvPr/>
        </p:nvGrpSpPr>
        <p:grpSpPr>
          <a:xfrm>
            <a:off x="2080165" y="572448"/>
            <a:ext cx="406823" cy="408647"/>
            <a:chOff x="1813" y="0"/>
            <a:chExt cx="809173" cy="812800"/>
          </a:xfrm>
        </p:grpSpPr>
        <p:sp>
          <p:nvSpPr>
            <p:cNvPr id="32" name="Google Shape;109;p13">
              <a:extLst>
                <a:ext uri="{FF2B5EF4-FFF2-40B4-BE49-F238E27FC236}">
                  <a16:creationId xmlns:a16="http://schemas.microsoft.com/office/drawing/2014/main" id="{10843A6A-4EF2-65DF-0508-AC51829122C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0;p13">
              <a:extLst>
                <a:ext uri="{FF2B5EF4-FFF2-40B4-BE49-F238E27FC236}">
                  <a16:creationId xmlns:a16="http://schemas.microsoft.com/office/drawing/2014/main" id="{6567841F-E193-0ACE-8A87-011C87999D2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89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024051" cy="8580803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3252608" y="3715338"/>
            <a:ext cx="12128435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Regular Expression</a:t>
            </a:r>
          </a:p>
          <a:p>
            <a:pPr marL="0" marR="0" lvl="0" indent="0" algn="ctr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sym typeface="Playfair Display Black"/>
              </a:rPr>
              <a:t>(Optional)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13528951" y="6103422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>
            <a:cxnSpLocks/>
          </p:cNvCxnSpPr>
          <p:nvPr/>
        </p:nvCxnSpPr>
        <p:spPr>
          <a:xfrm>
            <a:off x="2205426" y="1991929"/>
            <a:ext cx="12728094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23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D8199A-8E73-C534-37A6-D4270F87F690}"/>
              </a:ext>
            </a:extLst>
          </p:cNvPr>
          <p:cNvSpPr txBox="1"/>
          <p:nvPr/>
        </p:nvSpPr>
        <p:spPr>
          <a:xfrm>
            <a:off x="1423994" y="2934989"/>
            <a:ext cx="15440012" cy="3221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layfair Display" panose="00000500000000000000" pitchFamily="2" charset="0"/>
              </a:rPr>
              <a:t>Definition.</a:t>
            </a:r>
            <a:r>
              <a:rPr lang="en-US" sz="2800" dirty="0">
                <a:latin typeface="Playfair Display" panose="00000500000000000000" pitchFamily="2" charset="0"/>
              </a:rPr>
              <a:t> A regular expression (RE) is either:</a:t>
            </a:r>
          </a:p>
          <a:p>
            <a:pPr marL="1203325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Empty</a:t>
            </a:r>
          </a:p>
          <a:p>
            <a:pPr marL="1203325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A single character</a:t>
            </a:r>
          </a:p>
          <a:p>
            <a:pPr marL="1203325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A regular expression enclosed in parentheses</a:t>
            </a:r>
          </a:p>
          <a:p>
            <a:pPr marL="1203325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Two or more </a:t>
            </a:r>
            <a:r>
              <a:rPr lang="en-US" sz="2800" i="1" dirty="0">
                <a:latin typeface="Playfair Display" panose="00000500000000000000" pitchFamily="2" charset="0"/>
              </a:rPr>
              <a:t>concatenated</a:t>
            </a:r>
            <a:r>
              <a:rPr lang="en-US" sz="2800" dirty="0">
                <a:latin typeface="Playfair Display" panose="00000500000000000000" pitchFamily="2" charset="0"/>
              </a:rPr>
              <a:t> regular expressions</a:t>
            </a:r>
          </a:p>
          <a:p>
            <a:pPr marL="1203325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Two or more regular expressions separated by the </a:t>
            </a:r>
            <a:r>
              <a:rPr lang="en-US" sz="2800" i="1" dirty="0">
                <a:latin typeface="Playfair Display" panose="00000500000000000000" pitchFamily="2" charset="0"/>
              </a:rPr>
              <a:t>or</a:t>
            </a:r>
            <a:r>
              <a:rPr lang="en-US" sz="2800" dirty="0">
                <a:latin typeface="Playfair Display" panose="00000500000000000000" pitchFamily="2" charset="0"/>
              </a:rPr>
              <a:t> operator (|)</a:t>
            </a:r>
          </a:p>
          <a:p>
            <a:pPr marL="1203325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A regular expression followed by the </a:t>
            </a:r>
            <a:r>
              <a:rPr lang="en-US" sz="2800" i="1" dirty="0">
                <a:latin typeface="Playfair Display" panose="00000500000000000000" pitchFamily="2" charset="0"/>
              </a:rPr>
              <a:t>closure</a:t>
            </a:r>
            <a:r>
              <a:rPr lang="en-US" sz="2800" dirty="0">
                <a:latin typeface="Playfair Display" panose="00000500000000000000" pitchFamily="2" charset="0"/>
              </a:rPr>
              <a:t> operator (*)</a:t>
            </a:r>
          </a:p>
        </p:txBody>
      </p:sp>
    </p:spTree>
    <p:extLst>
      <p:ext uri="{BB962C8B-B14F-4D97-AF65-F5344CB8AC3E}">
        <p14:creationId xmlns:p14="http://schemas.microsoft.com/office/powerpoint/2010/main" val="2904270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352364" y="1090358"/>
            <a:ext cx="45457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553694" y="859163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17369" y="859163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678416" y="859163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D8199A-8E73-C534-37A6-D4270F87F690}"/>
              </a:ext>
            </a:extLst>
          </p:cNvPr>
          <p:cNvSpPr txBox="1"/>
          <p:nvPr/>
        </p:nvSpPr>
        <p:spPr>
          <a:xfrm>
            <a:off x="821273" y="1771387"/>
            <a:ext cx="1088946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layfair Display" panose="00000500000000000000" pitchFamily="2" charset="0"/>
              </a:rPr>
              <a:t>Definition.</a:t>
            </a:r>
            <a:r>
              <a:rPr lang="en-US" sz="2800" dirty="0">
                <a:latin typeface="Playfair Display" panose="00000500000000000000" pitchFamily="2" charset="0"/>
              </a:rPr>
              <a:t> </a:t>
            </a:r>
            <a:r>
              <a:rPr lang="en-US" sz="2800" dirty="0">
                <a:effectLst/>
                <a:latin typeface="Playfair Display" pitchFamily="2" charset="77"/>
              </a:rPr>
              <a:t>Each RE represents a set of strings, defined as follows: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FB455C6-2323-A824-A8D6-02F0345C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994425"/>
              </p:ext>
            </p:extLst>
          </p:nvPr>
        </p:nvGraphicFramePr>
        <p:xfrm>
          <a:off x="2944331" y="2798184"/>
          <a:ext cx="12589490" cy="57607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294745">
                  <a:extLst>
                    <a:ext uri="{9D8B030D-6E8A-4147-A177-3AD203B41FA5}">
                      <a16:colId xmlns:a16="http://schemas.microsoft.com/office/drawing/2014/main" val="3450829653"/>
                    </a:ext>
                  </a:extLst>
                </a:gridCol>
                <a:gridCol w="6294745">
                  <a:extLst>
                    <a:ext uri="{9D8B030D-6E8A-4147-A177-3AD203B41FA5}">
                      <a16:colId xmlns:a16="http://schemas.microsoft.com/office/drawing/2014/main" val="173733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Representation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mpty RE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of strings, with 0 elements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47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character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of strings with one element, itself.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enclosed in parentheses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same set of strings as the RE without the parentheses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3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two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concatenated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product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sets of strings represented by the individual components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two Res ( | )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union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sets rep- resented by the individual components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0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closure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an RE ( * )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(the empty string) or the union of the sets represented by the concatenation of any number of copies of the RE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850361"/>
                  </a:ext>
                </a:extLst>
              </a:tr>
            </a:tbl>
          </a:graphicData>
        </a:graphic>
      </p:graphicFrame>
      <p:grpSp>
        <p:nvGrpSpPr>
          <p:cNvPr id="5" name="Google Shape;1069;p40">
            <a:extLst>
              <a:ext uri="{FF2B5EF4-FFF2-40B4-BE49-F238E27FC236}">
                <a16:creationId xmlns:a16="http://schemas.microsoft.com/office/drawing/2014/main" id="{F9E1775A-638A-6B48-2D97-F6A867CC9F4D}"/>
              </a:ext>
            </a:extLst>
          </p:cNvPr>
          <p:cNvGrpSpPr/>
          <p:nvPr/>
        </p:nvGrpSpPr>
        <p:grpSpPr>
          <a:xfrm rot="1803764">
            <a:off x="-2405860" y="7269867"/>
            <a:ext cx="4811720" cy="6034267"/>
            <a:chOff x="0" y="0"/>
            <a:chExt cx="8464201" cy="10417478"/>
          </a:xfrm>
        </p:grpSpPr>
        <p:grpSp>
          <p:nvGrpSpPr>
            <p:cNvPr id="6" name="Google Shape;1070;p40">
              <a:extLst>
                <a:ext uri="{FF2B5EF4-FFF2-40B4-BE49-F238E27FC236}">
                  <a16:creationId xmlns:a16="http://schemas.microsoft.com/office/drawing/2014/main" id="{82795C4B-F842-1CD5-2465-6BEA0675EB26}"/>
                </a:ext>
              </a:extLst>
            </p:cNvPr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3" name="Google Shape;1071;p40">
                <a:extLst>
                  <a:ext uri="{FF2B5EF4-FFF2-40B4-BE49-F238E27FC236}">
                    <a16:creationId xmlns:a16="http://schemas.microsoft.com/office/drawing/2014/main" id="{4E3D416C-0EB8-E886-36FF-7FD8844C089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2;p40">
                <a:extLst>
                  <a:ext uri="{FF2B5EF4-FFF2-40B4-BE49-F238E27FC236}">
                    <a16:creationId xmlns:a16="http://schemas.microsoft.com/office/drawing/2014/main" id="{F006638D-BD91-DA59-5473-5DC325AFB9FD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073;p40">
              <a:extLst>
                <a:ext uri="{FF2B5EF4-FFF2-40B4-BE49-F238E27FC236}">
                  <a16:creationId xmlns:a16="http://schemas.microsoft.com/office/drawing/2014/main" id="{6F577FA0-E686-ADB3-DE6B-0E763B371DF8}"/>
                </a:ext>
              </a:extLst>
            </p:cNvPr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1" name="Google Shape;1074;p40">
                <a:extLst>
                  <a:ext uri="{FF2B5EF4-FFF2-40B4-BE49-F238E27FC236}">
                    <a16:creationId xmlns:a16="http://schemas.microsoft.com/office/drawing/2014/main" id="{59037A48-C845-D8B9-61C8-E94051AB1FC1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5;p40">
                <a:extLst>
                  <a:ext uri="{FF2B5EF4-FFF2-40B4-BE49-F238E27FC236}">
                    <a16:creationId xmlns:a16="http://schemas.microsoft.com/office/drawing/2014/main" id="{C0245A63-0B40-210D-BF46-8C85C42C5AA4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076;p40">
              <a:extLst>
                <a:ext uri="{FF2B5EF4-FFF2-40B4-BE49-F238E27FC236}">
                  <a16:creationId xmlns:a16="http://schemas.microsoft.com/office/drawing/2014/main" id="{A280CD91-65DF-87BA-FF9B-4DD3B6365C25}"/>
                </a:ext>
              </a:extLst>
            </p:cNvPr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9" name="Google Shape;1077;p40">
                <a:extLst>
                  <a:ext uri="{FF2B5EF4-FFF2-40B4-BE49-F238E27FC236}">
                    <a16:creationId xmlns:a16="http://schemas.microsoft.com/office/drawing/2014/main" id="{7628AD72-68E8-A7B7-4B0C-F332744A5B80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8;p40">
                <a:extLst>
                  <a:ext uri="{FF2B5EF4-FFF2-40B4-BE49-F238E27FC236}">
                    <a16:creationId xmlns:a16="http://schemas.microsoft.com/office/drawing/2014/main" id="{DA8926EC-B355-9641-051E-96AF544F8A83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34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ow You Can Intercept Secret Messages Being Sent to Spies | Nuts &amp; Volts  Magazine">
            <a:extLst>
              <a:ext uri="{FF2B5EF4-FFF2-40B4-BE49-F238E27FC236}">
                <a16:creationId xmlns:a16="http://schemas.microsoft.com/office/drawing/2014/main" id="{87B03C7C-51E9-E3F9-C396-BA55B4BC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4" y="1965034"/>
            <a:ext cx="8754326" cy="58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nterception of a message | Download Scientific Diagram">
            <a:extLst>
              <a:ext uri="{FF2B5EF4-FFF2-40B4-BE49-F238E27FC236}">
                <a16:creationId xmlns:a16="http://schemas.microsoft.com/office/drawing/2014/main" id="{AF7C8CB0-A87E-CC95-779C-81CD90A0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46" y="5956499"/>
            <a:ext cx="7864870" cy="32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2">
            <a:extLst>
              <a:ext uri="{FF2B5EF4-FFF2-40B4-BE49-F238E27FC236}">
                <a16:creationId xmlns:a16="http://schemas.microsoft.com/office/drawing/2014/main" id="{9344BF7B-F01A-174D-860F-33E68D0E3BFD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oogle Shape;178;p15">
            <a:extLst>
              <a:ext uri="{FF2B5EF4-FFF2-40B4-BE49-F238E27FC236}">
                <a16:creationId xmlns:a16="http://schemas.microsoft.com/office/drawing/2014/main" id="{563652BB-4543-3C40-334A-A5B3F896BA49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16" name="Google Shape;179;p15">
              <a:extLst>
                <a:ext uri="{FF2B5EF4-FFF2-40B4-BE49-F238E27FC236}">
                  <a16:creationId xmlns:a16="http://schemas.microsoft.com/office/drawing/2014/main" id="{49928F00-4B85-8E2D-F851-465198221E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0;p15">
              <a:extLst>
                <a:ext uri="{FF2B5EF4-FFF2-40B4-BE49-F238E27FC236}">
                  <a16:creationId xmlns:a16="http://schemas.microsoft.com/office/drawing/2014/main" id="{79B6FA13-CD33-C45B-71AB-4AE9CC77B49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81;p15">
            <a:extLst>
              <a:ext uri="{FF2B5EF4-FFF2-40B4-BE49-F238E27FC236}">
                <a16:creationId xmlns:a16="http://schemas.microsoft.com/office/drawing/2014/main" id="{F0188EEA-D570-171C-4E72-6D263CEC70F6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1" name="Google Shape;182;p15">
              <a:extLst>
                <a:ext uri="{FF2B5EF4-FFF2-40B4-BE49-F238E27FC236}">
                  <a16:creationId xmlns:a16="http://schemas.microsoft.com/office/drawing/2014/main" id="{7BEC199D-39E3-7EAC-0CB9-F3404B7E1A3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3;p15">
              <a:extLst>
                <a:ext uri="{FF2B5EF4-FFF2-40B4-BE49-F238E27FC236}">
                  <a16:creationId xmlns:a16="http://schemas.microsoft.com/office/drawing/2014/main" id="{85B784CE-60D2-4470-3AAC-32C19C476D3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84;p15">
            <a:extLst>
              <a:ext uri="{FF2B5EF4-FFF2-40B4-BE49-F238E27FC236}">
                <a16:creationId xmlns:a16="http://schemas.microsoft.com/office/drawing/2014/main" id="{FDFF1221-BCD2-5FB3-73C1-BBF4C2D29B6F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4" name="Google Shape;185;p15">
              <a:extLst>
                <a:ext uri="{FF2B5EF4-FFF2-40B4-BE49-F238E27FC236}">
                  <a16:creationId xmlns:a16="http://schemas.microsoft.com/office/drawing/2014/main" id="{F17014E1-9CB6-01EA-5259-D6693E88060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86;p15">
              <a:extLst>
                <a:ext uri="{FF2B5EF4-FFF2-40B4-BE49-F238E27FC236}">
                  <a16:creationId xmlns:a16="http://schemas.microsoft.com/office/drawing/2014/main" id="{D4C94214-63B4-B8B6-D8EF-454732C19A5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152;p15">
            <a:extLst>
              <a:ext uri="{FF2B5EF4-FFF2-40B4-BE49-F238E27FC236}">
                <a16:creationId xmlns:a16="http://schemas.microsoft.com/office/drawing/2014/main" id="{3AE2B745-2B09-989D-B579-6B9460E661EB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86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5607170" y="1229500"/>
            <a:ext cx="1227281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35115" y="859163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98790" y="859163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59837" y="859163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DFD10F-0EAF-2806-B7DB-8A8256AC8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504148"/>
              </p:ext>
            </p:extLst>
          </p:nvPr>
        </p:nvGraphicFramePr>
        <p:xfrm>
          <a:off x="2389728" y="1607818"/>
          <a:ext cx="13508544" cy="7449682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4502848">
                  <a:extLst>
                    <a:ext uri="{9D8B030D-6E8A-4147-A177-3AD203B41FA5}">
                      <a16:colId xmlns:a16="http://schemas.microsoft.com/office/drawing/2014/main" val="2276227071"/>
                    </a:ext>
                  </a:extLst>
                </a:gridCol>
                <a:gridCol w="5516775">
                  <a:extLst>
                    <a:ext uri="{9D8B030D-6E8A-4147-A177-3AD203B41FA5}">
                      <a16:colId xmlns:a16="http://schemas.microsoft.com/office/drawing/2014/main" val="4110522643"/>
                    </a:ext>
                  </a:extLst>
                </a:gridCol>
                <a:gridCol w="3488921">
                  <a:extLst>
                    <a:ext uri="{9D8B030D-6E8A-4147-A177-3AD203B41FA5}">
                      <a16:colId xmlns:a16="http://schemas.microsoft.com/office/drawing/2014/main" val="3728957543"/>
                    </a:ext>
                  </a:extLst>
                </a:gridCol>
              </a:tblGrid>
              <a:tr h="545882"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Name or meaning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Notation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Example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724427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>
                          <a:latin typeface="Playfair Display" panose="00000500000000000000" pitchFamily="2" charset="0"/>
                        </a:rPr>
                        <a:t>Concatenation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34794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Or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A|B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681934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Closure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3458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Parentheses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in 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(A|B)*C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04360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Wildcard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28666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Specified set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[ARIOU]*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19484"/>
                  </a:ext>
                </a:extLst>
              </a:tr>
              <a:tr h="995431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Range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Enclosed in [] separated by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[A-Z]</a:t>
                      </a:r>
                    </a:p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[0-9]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4761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Complement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in [] preceded by 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[^AEIOU]*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75549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At least 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(AB)+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47526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0 or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(AB)?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50341"/>
                  </a:ext>
                </a:extLst>
              </a:tr>
              <a:tr h="99543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Specific number of copies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Count or range in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(AB){3}</a:t>
                      </a:r>
                    </a:p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(AB){1-2}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089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7060019" y="1229500"/>
            <a:ext cx="10819963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408018" y="653638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971693" y="653638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532740" y="653638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7A516E-DCFB-435D-882F-8B52C11AB892}"/>
              </a:ext>
            </a:extLst>
          </p:cNvPr>
          <p:cNvSpPr txBox="1"/>
          <p:nvPr/>
        </p:nvSpPr>
        <p:spPr>
          <a:xfrm>
            <a:off x="2307359" y="706280"/>
            <a:ext cx="23093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Playfair Display" pitchFamily="2" charset="77"/>
              </a:rPr>
              <a:t>Basic Rules: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4ECF484-255B-3D45-4FB3-6AFB1B42A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951866"/>
                  </p:ext>
                </p:extLst>
              </p:nvPr>
            </p:nvGraphicFramePr>
            <p:xfrm>
              <a:off x="11341441" y="2125127"/>
              <a:ext cx="5385343" cy="158496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613343">
                      <a:extLst>
                        <a:ext uri="{9D8B030D-6E8A-4147-A177-3AD203B41FA5}">
                          <a16:colId xmlns:a16="http://schemas.microsoft.com/office/drawing/2014/main" val="2680506708"/>
                        </a:ext>
                      </a:extLst>
                    </a:gridCol>
                    <a:gridCol w="2772000">
                      <a:extLst>
                        <a:ext uri="{9D8B030D-6E8A-4147-A177-3AD203B41FA5}">
                          <a16:colId xmlns:a16="http://schemas.microsoft.com/office/drawing/2014/main" val="33825357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Word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Reference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907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</a:t>
                          </a: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specifically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a set of strings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849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pattern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specification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068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V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oMath>
                            </m:oMathPara>
                          </a14:m>
                          <a:endParaRPr lang="en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Playfair Display" pitchFamily="2" charset="77"/>
                            </a:rPr>
                            <a:t>empty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3425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4ECF484-255B-3D45-4FB3-6AFB1B42A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951866"/>
                  </p:ext>
                </p:extLst>
              </p:nvPr>
            </p:nvGraphicFramePr>
            <p:xfrm>
              <a:off x="11341441" y="2125127"/>
              <a:ext cx="5385343" cy="158496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613343">
                      <a:extLst>
                        <a:ext uri="{9D8B030D-6E8A-4147-A177-3AD203B41FA5}">
                          <a16:colId xmlns:a16="http://schemas.microsoft.com/office/drawing/2014/main" val="2680506708"/>
                        </a:ext>
                      </a:extLst>
                    </a:gridCol>
                    <a:gridCol w="2772000">
                      <a:extLst>
                        <a:ext uri="{9D8B030D-6E8A-4147-A177-3AD203B41FA5}">
                          <a16:colId xmlns:a16="http://schemas.microsoft.com/office/drawing/2014/main" val="33825357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Word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Reference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9073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</a:t>
                          </a: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specifically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a set of strings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8497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pattern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specification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06822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485" t="-316129" r="-106796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Playfair Display" pitchFamily="2" charset="77"/>
                            </a:rPr>
                            <a:t>empty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342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37839B0-62FB-135B-B389-17BFA7C88514}"/>
              </a:ext>
            </a:extLst>
          </p:cNvPr>
          <p:cNvSpPr/>
          <p:nvPr/>
        </p:nvSpPr>
        <p:spPr>
          <a:xfrm>
            <a:off x="482816" y="1456825"/>
            <a:ext cx="9175134" cy="135029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rgbClr val="FF0000"/>
                </a:solidFill>
                <a:effectLst/>
                <a:latin typeface="Playfair Display" pitchFamily="2" charset="77"/>
              </a:rPr>
              <a:t>Concatenation. </a:t>
            </a:r>
            <a:endParaRPr lang="en-US" sz="2400" dirty="0">
              <a:solidFill>
                <a:srgbClr val="FF0000"/>
              </a:solidFill>
              <a:effectLst/>
              <a:latin typeface="Playfair Display" pitchFamily="2" charset="77"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  <a:latin typeface="Playfair Display" pitchFamily="2" charset="77"/>
              </a:rPr>
              <a:t>A B </a:t>
            </a:r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 =&gt; </a:t>
            </a:r>
            <a:r>
              <a:rPr lang="en-US" sz="2400" dirty="0">
                <a:solidFill>
                  <a:schemeClr val="tx1"/>
                </a:solidFill>
                <a:effectLst/>
                <a:latin typeface="Playfair Display" pitchFamily="2" charset="77"/>
              </a:rPr>
              <a:t>specifying the language { A B } that has one two-character string, formed by concatenating A and B. </a:t>
            </a:r>
            <a:endParaRPr lang="en-US" sz="24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EF092-88A9-7F45-9691-DC8E4308E3F0}"/>
              </a:ext>
            </a:extLst>
          </p:cNvPr>
          <p:cNvSpPr/>
          <p:nvPr/>
        </p:nvSpPr>
        <p:spPr>
          <a:xfrm>
            <a:off x="465564" y="3133080"/>
            <a:ext cx="9175134" cy="206761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an or ( | ) between two alternatives, then both are in the 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For example:  A | B specifies the language {A,B}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***Concatenation has higher precedence than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	=&gt;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A B | B C D specifies the language { A B , B C D }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63CD84-996C-EE7E-DDC5-6194A6C7B3C7}"/>
                  </a:ext>
                </a:extLst>
              </p:cNvPr>
              <p:cNvSpPr/>
              <p:nvPr/>
            </p:nvSpPr>
            <p:spPr>
              <a:xfrm>
                <a:off x="482816" y="5526655"/>
                <a:ext cx="9175134" cy="2851535"/>
              </a:xfrm>
              <a:prstGeom prst="rect">
                <a:avLst/>
              </a:prstGeom>
              <a:solidFill>
                <a:srgbClr val="FEEBDA"/>
              </a:solidFill>
              <a:ln>
                <a:solidFill>
                  <a:srgbClr val="FEEB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1" i="1" dirty="0">
                    <a:solidFill>
                      <a:srgbClr val="F33D20"/>
                    </a:solidFill>
                    <a:latin typeface="Playfair Display" pitchFamily="2" charset="77"/>
                  </a:rPr>
                  <a:t>Closure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</a:rPr>
                  <a:t>allows parts of the pattern to be repeated arbitrarily, formed by concatenating the pattern with itself any number of times (including zero).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</a:rPr>
                  <a:t>For example: A* </a:t>
                </a:r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specifies the language   {</a:t>
                </a:r>
                <a14:m>
                  <m:oMath xmlns:m="http://schemas.openxmlformats.org/officeDocument/2006/math">
                    <m:r>
                      <a:rPr lang="en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  <a:cs typeface="Arial"/>
                  </a:rPr>
                  <a:t>, </a:t>
                </a:r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A , AA , AAA , …}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		A*B specifies the language {B, AB ,AAB ,AAAB, …}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		AB* specifies the language {A, AB ,ABB ,ABBB, …}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63CD84-996C-EE7E-DDC5-6194A6C7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6" y="5526655"/>
                <a:ext cx="9175134" cy="2851535"/>
              </a:xfrm>
              <a:prstGeom prst="rect">
                <a:avLst/>
              </a:prstGeom>
              <a:blipFill>
                <a:blip r:embed="rId4"/>
                <a:stretch>
                  <a:fillRect l="-1240" b="-1762"/>
                </a:stretch>
              </a:blipFill>
              <a:ln>
                <a:solidFill>
                  <a:srgbClr val="FEEBDA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764F7C2-C966-A661-33C1-5F846E515A95}"/>
              </a:ext>
            </a:extLst>
          </p:cNvPr>
          <p:cNvSpPr/>
          <p:nvPr/>
        </p:nvSpPr>
        <p:spPr>
          <a:xfrm>
            <a:off x="445417" y="8704154"/>
            <a:ext cx="9175134" cy="135029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rgbClr val="FF0000"/>
                </a:solidFill>
                <a:latin typeface="Playfair Display" pitchFamily="2" charset="77"/>
              </a:rPr>
              <a:t>Parentheses. </a:t>
            </a:r>
            <a:endParaRPr lang="en-US" sz="2400" dirty="0">
              <a:solidFill>
                <a:schemeClr val="tx1"/>
              </a:solidFill>
              <a:latin typeface="Playfair Display" pitchFamily="2" charset="77"/>
            </a:endParaRPr>
          </a:p>
          <a:p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use parentheses to override the default precedence rules. </a:t>
            </a:r>
          </a:p>
          <a:p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For example: C(AC|B)D specifies the language { CACD, CBD} 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3A1DD53-4197-6617-A5EE-92952C13A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22312"/>
              </p:ext>
            </p:extLst>
          </p:nvPr>
        </p:nvGraphicFramePr>
        <p:xfrm>
          <a:off x="10263043" y="5833978"/>
          <a:ext cx="7542141" cy="15849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3405115390"/>
                    </a:ext>
                  </a:extLst>
                </a:gridCol>
                <a:gridCol w="2832418">
                  <a:extLst>
                    <a:ext uri="{9D8B030D-6E8A-4147-A177-3AD203B41FA5}">
                      <a16:colId xmlns:a16="http://schemas.microsoft.com/office/drawing/2014/main" val="3137698723"/>
                    </a:ext>
                  </a:extLst>
                </a:gridCol>
                <a:gridCol w="2607555">
                  <a:extLst>
                    <a:ext uri="{9D8B030D-6E8A-4147-A177-3AD203B41FA5}">
                      <a16:colId xmlns:a16="http://schemas.microsoft.com/office/drawing/2014/main" val="1903260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RE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Matchs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Does not match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5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(A|B)(C|D)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AC AD BC BD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layfair Display" pitchFamily="2" charset="77"/>
                        </a:rPr>
                        <a:t>E</a:t>
                      </a:r>
                      <a:r>
                        <a:rPr lang="en-VN" sz="2000" dirty="0">
                          <a:latin typeface="Playfair Display" pitchFamily="2" charset="77"/>
                        </a:rPr>
                        <a:t>very other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1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A(B|C)*D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AD ABD ACD ABCCBD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BCD, ADD,  ABCBC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14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A*|(A*BA*BA*) </a:t>
                      </a:r>
                      <a:r>
                        <a:rPr lang="en-VN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AAA BBAABB BABAAA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Playfair Display" pitchFamily="2" charset="77"/>
                        </a:rPr>
                        <a:t>ABA, BBB, BABBAAA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5190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4630987-CBE3-5178-52A4-0D63D592C2FA}"/>
              </a:ext>
            </a:extLst>
          </p:cNvPr>
          <p:cNvSpPr txBox="1"/>
          <p:nvPr/>
        </p:nvSpPr>
        <p:spPr>
          <a:xfrm>
            <a:off x="10263043" y="5200691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i="1" dirty="0">
                <a:solidFill>
                  <a:srgbClr val="FF0000"/>
                </a:solidFill>
                <a:latin typeface="Playfair Display" pitchFamily="2" charset="77"/>
              </a:rPr>
              <a:t>Example</a:t>
            </a:r>
            <a:r>
              <a:rPr lang="en-V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55898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306" name="Picture 2" descr="What is a Regex (Regular Expression)?">
            <a:extLst>
              <a:ext uri="{FF2B5EF4-FFF2-40B4-BE49-F238E27FC236}">
                <a16:creationId xmlns:a16="http://schemas.microsoft.com/office/drawing/2014/main" id="{8A54BCA4-BA09-221F-E00F-E9C065620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85" y="3144314"/>
            <a:ext cx="10017203" cy="587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8A60-C0C6-C48C-CA58-A08E68C288F1}"/>
              </a:ext>
            </a:extLst>
          </p:cNvPr>
          <p:cNvSpPr txBox="1"/>
          <p:nvPr/>
        </p:nvSpPr>
        <p:spPr>
          <a:xfrm>
            <a:off x="617862" y="2194221"/>
            <a:ext cx="174759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61044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174759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Search</a:t>
            </a:r>
          </a:p>
        </p:txBody>
      </p:sp>
      <p:pic>
        <p:nvPicPr>
          <p:cNvPr id="98306" name="Picture 2" descr="VX Search - File Search - Search Files Using Regular Expressions">
            <a:extLst>
              <a:ext uri="{FF2B5EF4-FFF2-40B4-BE49-F238E27FC236}">
                <a16:creationId xmlns:a16="http://schemas.microsoft.com/office/drawing/2014/main" id="{A70BA7A5-1BFC-3ABE-30FF-A12D6F2B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02" y="2815095"/>
            <a:ext cx="6072295" cy="35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Tip of the Week: Use Regular Expression Syntax in Search - Overleaf, Online  LaTeX Editor">
            <a:extLst>
              <a:ext uri="{FF2B5EF4-FFF2-40B4-BE49-F238E27FC236}">
                <a16:creationId xmlns:a16="http://schemas.microsoft.com/office/drawing/2014/main" id="{5EA7442A-3F94-C491-E8C9-69DE5A77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59" y="2866788"/>
            <a:ext cx="6444739" cy="34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How to learn RegEx (the painless way) - The Data School Down Under">
            <a:extLst>
              <a:ext uri="{FF2B5EF4-FFF2-40B4-BE49-F238E27FC236}">
                <a16:creationId xmlns:a16="http://schemas.microsoft.com/office/drawing/2014/main" id="{2228C961-1E70-9119-136F-220AC342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44" y="6651358"/>
            <a:ext cx="73056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7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47753EC-F5BE-3A1A-EDB6-DA1E07C22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05708"/>
              </p:ext>
            </p:extLst>
          </p:nvPr>
        </p:nvGraphicFramePr>
        <p:xfrm>
          <a:off x="2031175" y="3329940"/>
          <a:ext cx="14701908" cy="36271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4900636">
                  <a:extLst>
                    <a:ext uri="{9D8B030D-6E8A-4147-A177-3AD203B41FA5}">
                      <a16:colId xmlns:a16="http://schemas.microsoft.com/office/drawing/2014/main" val="2874708462"/>
                    </a:ext>
                  </a:extLst>
                </a:gridCol>
                <a:gridCol w="4900636">
                  <a:extLst>
                    <a:ext uri="{9D8B030D-6E8A-4147-A177-3AD203B41FA5}">
                      <a16:colId xmlns:a16="http://schemas.microsoft.com/office/drawing/2014/main" val="850441520"/>
                    </a:ext>
                  </a:extLst>
                </a:gridCol>
                <a:gridCol w="4900636">
                  <a:extLst>
                    <a:ext uri="{9D8B030D-6E8A-4147-A177-3AD203B41FA5}">
                      <a16:colId xmlns:a16="http://schemas.microsoft.com/office/drawing/2014/main" val="82197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Context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Regular expression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Matches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6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Substring search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.*NEEDLE.*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 HAYSTACK NEEDLE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3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Phone number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\([0-9]{3}\)\ [0-9]{3}-[0-9]{4}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(800) 867-5309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Java identifier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[$_A-Za-z][$_A-Za-z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0-9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Pattern_matching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Genome marker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gcg(cgg|agg)*ctg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gcgaggaggcggcggctg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Email address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[a-z]+@([a-z]+\.) + (edu|com)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  <a:hlinkClick r:id="rId3"/>
                        </a:rPr>
                        <a:t>rs@cs.princeton.edu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8016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Typical regular expression in applications (simplified versions)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597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342112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Validity checking</a:t>
            </a:r>
          </a:p>
        </p:txBody>
      </p:sp>
    </p:spTree>
    <p:extLst>
      <p:ext uri="{BB962C8B-B14F-4D97-AF65-F5344CB8AC3E}">
        <p14:creationId xmlns:p14="http://schemas.microsoft.com/office/powerpoint/2010/main" val="9002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42691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Programmer’s toolbox</a:t>
            </a:r>
          </a:p>
        </p:txBody>
      </p:sp>
      <p:pic>
        <p:nvPicPr>
          <p:cNvPr id="99330" name="Picture 2" descr="Regexp - WikEmacs">
            <a:extLst>
              <a:ext uri="{FF2B5EF4-FFF2-40B4-BE49-F238E27FC236}">
                <a16:creationId xmlns:a16="http://schemas.microsoft.com/office/drawing/2014/main" id="{A0E4C2E8-4E90-06F3-7BD6-9D941C05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8" y="8317741"/>
            <a:ext cx="7790101" cy="155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Emacs Test Regexps | Daniel's programming rants">
            <a:extLst>
              <a:ext uri="{FF2B5EF4-FFF2-40B4-BE49-F238E27FC236}">
                <a16:creationId xmlns:a16="http://schemas.microsoft.com/office/drawing/2014/main" id="{F1761CCF-340A-B0D4-A8D0-5E9F0075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915" y="3540812"/>
            <a:ext cx="9543572" cy="576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Grep Regex - How to use Regular Expressions in GREP Easily!">
            <a:extLst>
              <a:ext uri="{FF2B5EF4-FFF2-40B4-BE49-F238E27FC236}">
                <a16:creationId xmlns:a16="http://schemas.microsoft.com/office/drawing/2014/main" id="{6B12A217-C9D0-6096-AF8D-4B57E3CD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8" y="5380168"/>
            <a:ext cx="7720644" cy="25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8" name="Picture 2" descr="Regex tutorial for Linux (Sed &amp; AWK) examples - Like Geeks">
            <a:extLst>
              <a:ext uri="{FF2B5EF4-FFF2-40B4-BE49-F238E27FC236}">
                <a16:creationId xmlns:a16="http://schemas.microsoft.com/office/drawing/2014/main" id="{54AFF073-D207-A9C8-88B6-D5EBCED4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39" y="3351394"/>
            <a:ext cx="6549957" cy="17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0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225093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Genomics</a:t>
            </a:r>
          </a:p>
        </p:txBody>
      </p:sp>
      <p:pic>
        <p:nvPicPr>
          <p:cNvPr id="97282" name="Picture 2" descr="DNA, Genes &amp; Chromosomes Overview">
            <a:extLst>
              <a:ext uri="{FF2B5EF4-FFF2-40B4-BE49-F238E27FC236}">
                <a16:creationId xmlns:a16="http://schemas.microsoft.com/office/drawing/2014/main" id="{113D43F7-EECC-0AB9-84C0-4C57E26F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94" y="1846555"/>
            <a:ext cx="4749198" cy="797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Human genome | Britannica">
            <a:extLst>
              <a:ext uri="{FF2B5EF4-FFF2-40B4-BE49-F238E27FC236}">
                <a16:creationId xmlns:a16="http://schemas.microsoft.com/office/drawing/2014/main" id="{02FAF13A-5DA1-6972-9BD0-8D4EDBE6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473" y="1429034"/>
            <a:ext cx="6376461" cy="850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8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12F8CA-13C0-9729-8EAB-3E362E696B1B}"/>
              </a:ext>
            </a:extLst>
          </p:cNvPr>
          <p:cNvSpPr/>
          <p:nvPr/>
        </p:nvSpPr>
        <p:spPr>
          <a:xfrm>
            <a:off x="1024685" y="2037666"/>
            <a:ext cx="15941599" cy="16512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rgbClr val="242021"/>
              </a:solidFill>
              <a:effectLst/>
              <a:latin typeface="Playfair Display" panose="00000500000000000000" pitchFamily="2" charset="0"/>
            </a:endParaRPr>
          </a:p>
          <a:p>
            <a:pPr algn="ctr"/>
            <a:r>
              <a:rPr lang="en-US" sz="2800" b="0" i="1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Kleene’s Theorem</a:t>
            </a:r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, a fundamental result of theoretical computer science, asserts that</a:t>
            </a:r>
            <a:b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</a:br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there is an NFA corresponding to any given RE (and vice versa).</a:t>
            </a:r>
            <a:r>
              <a:rPr lang="en-US" sz="2800">
                <a:latin typeface="Playfair Display" panose="00000500000000000000" pitchFamily="2" charset="0"/>
              </a:rPr>
              <a:t> 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44" y="5990988"/>
            <a:ext cx="15347878" cy="3109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5F964-D7E4-98BA-6824-27081825A52F}"/>
              </a:ext>
            </a:extLst>
          </p:cNvPr>
          <p:cNvSpPr txBox="1"/>
          <p:nvPr/>
        </p:nvSpPr>
        <p:spPr>
          <a:xfrm>
            <a:off x="1181537" y="4216703"/>
            <a:ext cx="156663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Consider the figure below, which shows an NFA that determines whether a text string is in the language described by the RE ( ( A * B | A C ) D ) .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44" y="5990988"/>
            <a:ext cx="15347878" cy="3109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385A3-5C11-8D15-DAC0-E3094040996C}"/>
              </a:ext>
            </a:extLst>
          </p:cNvPr>
          <p:cNvSpPr txBox="1"/>
          <p:nvPr/>
        </p:nvSpPr>
        <p:spPr>
          <a:xfrm>
            <a:off x="1101233" y="1589783"/>
            <a:ext cx="166278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The NFA corresponding to an RE of length M has exactly one state per pattern character, starts at state 0, and has a (virtual) accept state M.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States corresponding to a character from the alphabet have an outgoing edge that goes to the state corresponding to the next character in the pattern (black edges in the diagram).</a:t>
            </a:r>
          </a:p>
          <a:p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States corresponding to the metacharacters (, ), |, and * have at least one outgoing edge (red edges in the diagram), which may go to any other state.</a:t>
            </a:r>
          </a:p>
          <a:p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Some states have multiple outgoing edges, but no state has more than one outgoing black edge.</a:t>
            </a:r>
          </a:p>
        </p:txBody>
      </p:sp>
    </p:spTree>
    <p:extLst>
      <p:ext uri="{BB962C8B-B14F-4D97-AF65-F5344CB8AC3E}">
        <p14:creationId xmlns:p14="http://schemas.microsoft.com/office/powerpoint/2010/main" val="20622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8385A3-5C11-8D15-DAC0-E3094040996C}"/>
                  </a:ext>
                </a:extLst>
              </p:cNvPr>
              <p:cNvSpPr txBox="1"/>
              <p:nvPr/>
            </p:nvSpPr>
            <p:spPr>
              <a:xfrm>
                <a:off x="954373" y="1604070"/>
                <a:ext cx="16627828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>
                    <a:latin typeface="Playfair Display" panose="00000500000000000000" pitchFamily="2" charset="0"/>
                  </a:rPr>
                  <a:t>- The rules for moving from one state to another are also different than for DFAs—an NFA can do so in one of two ways: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>
                    <a:latin typeface="Playfair Display" panose="00000500000000000000" pitchFamily="2" charset="0"/>
                  </a:rPr>
                  <a:t>If the current state corresponds to a character in the alphabet and the current character in the text string matches the character, the automaton can take the (black) transition to the next state - a match transition.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>
                    <a:latin typeface="Playfair Display" panose="00000500000000000000" pitchFamily="2" charset="0"/>
                  </a:rPr>
                  <a:t>The automaton can follow any red edge to another state without scanning any text character. We refer to such a transition as an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-transition, referring to the idea that it corresponds to “matching” the empty string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8385A3-5C11-8D15-DAC0-E3094040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73" y="1604070"/>
                <a:ext cx="16627828" cy="3539430"/>
              </a:xfrm>
              <a:prstGeom prst="rect">
                <a:avLst/>
              </a:prstGeom>
              <a:blipFill>
                <a:blip r:embed="rId3"/>
                <a:stretch>
                  <a:fillRect l="-770" t="-1721" r="-733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9CED23-E6F7-7884-F30F-B51EAD7B8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920" y="5347380"/>
            <a:ext cx="13908159" cy="48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Picture 2" descr="Intercepted Message 0167u393 by Lady-Owl on DeviantArt">
            <a:extLst>
              <a:ext uri="{FF2B5EF4-FFF2-40B4-BE49-F238E27FC236}">
                <a16:creationId xmlns:a16="http://schemas.microsoft.com/office/drawing/2014/main" id="{21D6BF50-91DC-0707-C3EB-12F7ABC9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87" y="1751970"/>
            <a:ext cx="11873285" cy="78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8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61" y="1876769"/>
            <a:ext cx="15347878" cy="310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38198-30B7-CC19-7A15-825FD3FF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360" y="5143500"/>
            <a:ext cx="14987625" cy="46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C0A8C9-2ED1-FB50-D6A8-493270C5A343}"/>
              </a:ext>
            </a:extLst>
          </p:cNvPr>
          <p:cNvSpPr txBox="1"/>
          <p:nvPr/>
        </p:nvSpPr>
        <p:spPr>
          <a:xfrm>
            <a:off x="617862" y="1706165"/>
            <a:ext cx="61174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Simulating the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019436-338E-BA40-B6B8-5B190240FB0A}"/>
                  </a:ext>
                </a:extLst>
              </p:cNvPr>
              <p:cNvSpPr txBox="1"/>
              <p:nvPr/>
            </p:nvSpPr>
            <p:spPr>
              <a:xfrm>
                <a:off x="1384948" y="2776047"/>
                <a:ext cx="15629728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</a:rPr>
                  <a:t>Idea:</a:t>
                </a:r>
                <a:r>
                  <a:rPr lang="en-US" sz="2800">
                    <a:latin typeface="Playfair Display" panose="00000500000000000000" pitchFamily="2" charset="0"/>
                  </a:rPr>
                  <a:t> To simulate an NFA, we keep track of the set of states that could possibly be encountered while the automaton is examining the current input character. 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>
                    <a:latin typeface="Playfair Display" panose="00000500000000000000" pitchFamily="2" charset="0"/>
                  </a:rPr>
                  <a:t> Steps:</a:t>
                </a:r>
              </a:p>
              <a:p>
                <a:pPr marL="971550" indent="-457200">
                  <a:buFont typeface="Wingdings" panose="05000000000000000000" pitchFamily="2" charset="2"/>
                  <a:buChar char="Ø"/>
                </a:pPr>
                <a:r>
                  <a:rPr lang="en-US" sz="2800">
                    <a:latin typeface="Playfair Display" panose="00000500000000000000" pitchFamily="2" charset="0"/>
                  </a:rPr>
                  <a:t>For each such state, we check whether a match transition for the first input character is possible. This check gives us the set of possible states for the NFA just after matching the first input character.</a:t>
                </a:r>
              </a:p>
              <a:p>
                <a:pPr marL="971550" indent="-457200">
                  <a:buFont typeface="Wingdings" panose="05000000000000000000" pitchFamily="2" charset="2"/>
                  <a:buChar char="Ø"/>
                </a:pPr>
                <a:r>
                  <a:rPr lang="en-US" sz="2800">
                    <a:latin typeface="Playfair Display" panose="00000500000000000000" pitchFamily="2" charset="0"/>
                  </a:rPr>
                  <a:t>To this set, we add all states that could be reached via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transitions from one of the states in the set.</a:t>
                </a:r>
              </a:p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US" sz="2800">
                    <a:latin typeface="Playfair Display" panose="00000500000000000000" pitchFamily="2" charset="0"/>
                  </a:rPr>
                  <a:t>Given the set of possible states for the NFA just after matching the first character in the input, the solution to the multiple-source reachability problem in the transition digraph gives the set of states that could lead to match transitions for the second character in the input. </a:t>
                </a:r>
              </a:p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US" sz="2800">
                    <a:latin typeface="Playfair Display" panose="00000500000000000000" pitchFamily="2" charset="0"/>
                  </a:rPr>
                  <a:t>Iterating the process until all text characters are exhausted leads to one of two outcomes:</a:t>
                </a:r>
              </a:p>
              <a:p>
                <a:r>
                  <a:rPr lang="en-US" sz="2800">
                    <a:latin typeface="Playfair Display" panose="00000500000000000000" pitchFamily="2" charset="0"/>
                  </a:rPr>
                  <a:t>	+) The set of possible states contains the accept states 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 </a:t>
                </a: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report </a:t>
                </a:r>
                <a:r>
                  <a:rPr lang="en-US" sz="2800" i="1">
                    <a:solidFill>
                      <a:srgbClr val="00B05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success</a:t>
                </a:r>
                <a:endParaRPr lang="en-US" sz="2800" i="1">
                  <a:solidFill>
                    <a:srgbClr val="00B050"/>
                  </a:solidFill>
                  <a:latin typeface="Playfair Display" panose="00000500000000000000" pitchFamily="2" charset="0"/>
                </a:endParaRPr>
              </a:p>
              <a:p>
                <a:r>
                  <a:rPr lang="en-US" sz="2800">
                    <a:latin typeface="Playfair Display" panose="00000500000000000000" pitchFamily="2" charset="0"/>
                  </a:rPr>
                  <a:t>	+) The set of possible states does not contain the accept state 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 </a:t>
                </a: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report </a:t>
                </a: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failure</a:t>
                </a:r>
                <a:endParaRPr lang="en-US" sz="2800" i="1">
                  <a:solidFill>
                    <a:srgbClr val="FF0000"/>
                  </a:solidFill>
                  <a:latin typeface="Playfair Display" panose="00000500000000000000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019436-338E-BA40-B6B8-5B190240F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48" y="2776047"/>
                <a:ext cx="15629728" cy="6124754"/>
              </a:xfrm>
              <a:prstGeom prst="rect">
                <a:avLst/>
              </a:prstGeom>
              <a:blipFill>
                <a:blip r:embed="rId3"/>
                <a:stretch>
                  <a:fillRect l="-893" t="-1863" r="-1299" b="-186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905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C0A8C9-2ED1-FB50-D6A8-493270C5A343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CF907-4F5A-D25A-FF98-FDA140C7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50" y="2710908"/>
            <a:ext cx="16185897" cy="48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7BA4AD-9DDE-A32C-F3B7-CA0D61F6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6" y="2690990"/>
            <a:ext cx="15904784" cy="4905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00E34-A388-217A-DB94-5CB4B5656801}"/>
              </a:ext>
            </a:extLst>
          </p:cNvPr>
          <p:cNvSpPr txBox="1"/>
          <p:nvPr/>
        </p:nvSpPr>
        <p:spPr>
          <a:xfrm>
            <a:off x="4569593" y="9089252"/>
            <a:ext cx="91488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06F1E8-B727-C790-6197-2F837BCC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74" y="2836936"/>
            <a:ext cx="15960049" cy="5010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FF41C-D865-812D-2AED-FE5233356A80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3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0F0AC-5ADF-3612-E2B0-015A7590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25" y="2809991"/>
            <a:ext cx="15950436" cy="515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F8B5A-5405-A9EB-8B35-65387DFD2023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21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4A852B1-878C-9D1D-B61B-C7BEA63F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34" y="3596765"/>
            <a:ext cx="16347705" cy="3258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</a:t>
            </a:r>
            <a:r>
              <a:rPr lang="en-US" sz="2500" b="1" i="0" err="1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B D</a:t>
            </a:r>
            <a:r>
              <a:rPr lang="en-US" sz="2500" dirty="0">
                <a:latin typeface="Playfair Display" panose="00000500000000000000" pitchFamily="2" charset="0"/>
              </a:rPr>
              <a:t> </a:t>
            </a:r>
            <a:br>
              <a:rPr lang="en-US" sz="2500" dirty="0">
                <a:latin typeface="Playfair Display" panose="00000500000000000000" pitchFamily="2" charset="0"/>
              </a:rPr>
            </a:br>
            <a:endParaRPr lang="en-US" sz="25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8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C6C86-FE67-0CF3-7EA9-526D4AFA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35" y="2618097"/>
            <a:ext cx="6691704" cy="71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7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08273-AE54-E4C1-61DC-066753E6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6" y="5236180"/>
            <a:ext cx="14999471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7D375-3BF5-5D80-AACD-25E89ADAEB82}"/>
              </a:ext>
            </a:extLst>
          </p:cNvPr>
          <p:cNvSpPr txBox="1"/>
          <p:nvPr/>
        </p:nvSpPr>
        <p:spPr>
          <a:xfrm>
            <a:off x="821273" y="2741959"/>
            <a:ext cx="164635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Another example of an NFA corresponding to the given pattern.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88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7D375-3BF5-5D80-AACD-25E89ADAEB82}"/>
              </a:ext>
            </a:extLst>
          </p:cNvPr>
          <p:cNvSpPr txBox="1"/>
          <p:nvPr/>
        </p:nvSpPr>
        <p:spPr>
          <a:xfrm>
            <a:off x="821273" y="2627996"/>
            <a:ext cx="164635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Taking a cue from Dijkstra’s algorithm, we will use a stack to keep track of the positions of left parentheses and or operators.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EB565-4474-86C0-B812-BE6E564C479C}"/>
              </a:ext>
            </a:extLst>
          </p:cNvPr>
          <p:cNvGrpSpPr/>
          <p:nvPr/>
        </p:nvGrpSpPr>
        <p:grpSpPr>
          <a:xfrm>
            <a:off x="1742584" y="3626373"/>
            <a:ext cx="6432317" cy="5493015"/>
            <a:chOff x="1550961" y="4789707"/>
            <a:chExt cx="5047806" cy="43106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7EB95B-4A92-DF08-9704-AD652751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2"/>
            <a:stretch/>
          </p:blipFill>
          <p:spPr>
            <a:xfrm>
              <a:off x="1588360" y="4789707"/>
              <a:ext cx="5010407" cy="42300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48ECFC-44EF-AAE8-9399-029CC241ED0B}"/>
                </a:ext>
              </a:extLst>
            </p:cNvPr>
            <p:cNvSpPr/>
            <p:nvPr/>
          </p:nvSpPr>
          <p:spPr>
            <a:xfrm>
              <a:off x="1550961" y="8930936"/>
              <a:ext cx="1502957" cy="16945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3C7C98-483C-FD96-3570-30927DB5C19C}"/>
              </a:ext>
            </a:extLst>
          </p:cNvPr>
          <p:cNvGrpSpPr/>
          <p:nvPr/>
        </p:nvGrpSpPr>
        <p:grpSpPr>
          <a:xfrm>
            <a:off x="9144000" y="3626373"/>
            <a:ext cx="6897950" cy="5627070"/>
            <a:chOff x="9758451" y="4802819"/>
            <a:chExt cx="5442891" cy="44400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DFDC44-4292-0716-EEE2-C68126179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8451" y="4908596"/>
              <a:ext cx="5442891" cy="43343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129FC-4685-7054-4ED4-D6E40B3F7FCD}"/>
                </a:ext>
              </a:extLst>
            </p:cNvPr>
            <p:cNvSpPr/>
            <p:nvPr/>
          </p:nvSpPr>
          <p:spPr>
            <a:xfrm>
              <a:off x="10262586" y="4802819"/>
              <a:ext cx="2707690" cy="2041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EB0DE2-D39D-1D01-434D-E1F7E63EE662}"/>
              </a:ext>
            </a:extLst>
          </p:cNvPr>
          <p:cNvSpPr txBox="1"/>
          <p:nvPr/>
        </p:nvSpPr>
        <p:spPr>
          <a:xfrm>
            <a:off x="4478642" y="9485493"/>
            <a:ext cx="91488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the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</a:t>
            </a: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2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Picture 4" descr="Code breakers intercepted the very final German message sent during WWII |  Daily Mail Online">
            <a:extLst>
              <a:ext uri="{FF2B5EF4-FFF2-40B4-BE49-F238E27FC236}">
                <a16:creationId xmlns:a16="http://schemas.microsoft.com/office/drawing/2014/main" id="{C6A04A2C-F21A-1F57-84D0-A143768A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17" y="1960192"/>
            <a:ext cx="12669566" cy="76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6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024051" cy="8580803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3006622" y="97474"/>
            <a:ext cx="12128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Homework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01" name="Google Shape;101;p13"/>
          <p:cNvCxnSpPr>
            <a:cxnSpLocks/>
          </p:cNvCxnSpPr>
          <p:nvPr/>
        </p:nvCxnSpPr>
        <p:spPr>
          <a:xfrm>
            <a:off x="2133708" y="1664632"/>
            <a:ext cx="12728094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294583" y="1460308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58257" y="1460308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19305" y="1460308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FC8ABC-DE37-89FF-B4FE-C81616331AE4}"/>
              </a:ext>
            </a:extLst>
          </p:cNvPr>
          <p:cNvSpPr txBox="1"/>
          <p:nvPr/>
        </p:nvSpPr>
        <p:spPr>
          <a:xfrm>
            <a:off x="1494602" y="2586991"/>
            <a:ext cx="15331526" cy="6362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Construct the KMP DFA table and the LPS array for the following pattern string:</a:t>
            </a:r>
          </a:p>
          <a:p>
            <a:pPr lvl="0" algn="ctr">
              <a:lnSpc>
                <a:spcPct val="107000"/>
              </a:lnSpc>
            </a:pPr>
            <a:r>
              <a:rPr lang="en-US" sz="3200" b="1" kern="100" dirty="0">
                <a:solidFill>
                  <a:srgbClr val="FF0000"/>
                </a:solidFill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ABAABCABAABCB</a:t>
            </a:r>
          </a:p>
          <a:p>
            <a:pPr lvl="0" algn="ctr">
              <a:lnSpc>
                <a:spcPct val="107000"/>
              </a:lnSpc>
            </a:pPr>
            <a:endParaRPr lang="en-VN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VN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Compute the right[] array for the pattern:  </a:t>
            </a:r>
            <a:r>
              <a:rPr lang="en-US" sz="3200" b="1" kern="100" dirty="0">
                <a:solidFill>
                  <a:srgbClr val="FF0000"/>
                </a:solidFill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ABRACADABRA</a:t>
            </a: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</a:pPr>
            <a:endParaRPr lang="en-VN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3. Convert the following NFA graph to the corresponding RE.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VN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6A82BB-35E7-6CC0-4302-23097E64D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97" y="5951565"/>
            <a:ext cx="4924806" cy="31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582430" y="2186680"/>
            <a:ext cx="11457792" cy="6191127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807614"/>
            <a:ext cx="931948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thank you!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186865" y="6109310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287571" y="-3740627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987460218BB344EA66A2239955A8DB7" ma:contentTypeVersion="4" ma:contentTypeDescription="Tạo tài liệu mới." ma:contentTypeScope="" ma:versionID="303bdc008c6b1215f9f380727ca6a4b4">
  <xsd:schema xmlns:xsd="http://www.w3.org/2001/XMLSchema" xmlns:xs="http://www.w3.org/2001/XMLSchema" xmlns:p="http://schemas.microsoft.com/office/2006/metadata/properties" xmlns:ns2="7f514e53-09d1-4b6b-82a1-c0f4c926254c" xmlns:ns3="973cad64-ce3a-49b3-8766-7c836df27cc5" targetNamespace="http://schemas.microsoft.com/office/2006/metadata/properties" ma:root="true" ma:fieldsID="a8fd84b093b567465d3aabdfebd1a1ee" ns2:_="" ns3:_="">
    <xsd:import namespace="7f514e53-09d1-4b6b-82a1-c0f4c926254c"/>
    <xsd:import namespace="973cad64-ce3a-49b3-8766-7c836df27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14e53-09d1-4b6b-82a1-c0f4c9262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cad64-ce3a-49b3-8766-7c836df27c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ACF9BB-C47E-47CD-92D8-0A51F94EE2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2836F1-20C1-44D0-8038-76E27BCE378F}">
  <ds:schemaRefs>
    <ds:schemaRef ds:uri="7f514e53-09d1-4b6b-82a1-c0f4c926254c"/>
    <ds:schemaRef ds:uri="973cad64-ce3a-49b3-8766-7c836df27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20A53B-DD84-44B9-9DF2-3A54B2035EAB}">
  <ds:schemaRefs>
    <ds:schemaRef ds:uri="7f514e53-09d1-4b6b-82a1-c0f4c926254c"/>
    <ds:schemaRef ds:uri="973cad64-ce3a-49b3-8766-7c836df27c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6206</Words>
  <Application>Microsoft Macintosh PowerPoint</Application>
  <PresentationFormat>Custom</PresentationFormat>
  <Paragraphs>1972</Paragraphs>
  <Slides>91</Slides>
  <Notes>81</Notes>
  <HiddenSlides>5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8" baseType="lpstr">
      <vt:lpstr>Playfair Display Black</vt:lpstr>
      <vt:lpstr>Tahoma</vt:lpstr>
      <vt:lpstr>LucidaSansTypewriter</vt:lpstr>
      <vt:lpstr>ZapfDingbatsITC</vt:lpstr>
      <vt:lpstr>-apple-system</vt:lpstr>
      <vt:lpstr>MinionPro-Regular</vt:lpstr>
      <vt:lpstr>Cambria Math</vt:lpstr>
      <vt:lpstr>Minion-Italic</vt:lpstr>
      <vt:lpstr>Calibri</vt:lpstr>
      <vt:lpstr>Playfair Display</vt:lpstr>
      <vt:lpstr>Wingdings</vt:lpstr>
      <vt:lpstr>Minion-Regular</vt:lpstr>
      <vt:lpstr>Minion-DisplayItalic</vt:lpstr>
      <vt:lpstr>Baguet Script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Tran</dc:creator>
  <cp:lastModifiedBy>Nguyễn Hà Anh Vũ</cp:lastModifiedBy>
  <cp:revision>1</cp:revision>
  <dcterms:modified xsi:type="dcterms:W3CDTF">2023-03-23T04:01:38Z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0x010100B987460218BB344EA66A2239955A8DB7</vt:lpwstr>
  </property>
</Properties>
</file>